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0"/>
  </p:notesMasterIdLst>
  <p:sldIdLst>
    <p:sldId id="256" r:id="rId2"/>
    <p:sldId id="292" r:id="rId3"/>
    <p:sldId id="257" r:id="rId4"/>
    <p:sldId id="294" r:id="rId5"/>
    <p:sldId id="290" r:id="rId6"/>
    <p:sldId id="291" r:id="rId7"/>
    <p:sldId id="295" r:id="rId8"/>
    <p:sldId id="306" r:id="rId9"/>
    <p:sldId id="296" r:id="rId10"/>
    <p:sldId id="301" r:id="rId11"/>
    <p:sldId id="300" r:id="rId12"/>
    <p:sldId id="288" r:id="rId13"/>
    <p:sldId id="307" r:id="rId14"/>
    <p:sldId id="305" r:id="rId15"/>
    <p:sldId id="308" r:id="rId16"/>
    <p:sldId id="262" r:id="rId17"/>
    <p:sldId id="271"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94660"/>
  </p:normalViewPr>
  <p:slideViewPr>
    <p:cSldViewPr snapToGrid="0">
      <p:cViewPr varScale="1">
        <p:scale>
          <a:sx n="108" d="100"/>
          <a:sy n="108" d="100"/>
        </p:scale>
        <p:origin x="84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svg"/><Relationship Id="rId1" Type="http://schemas.openxmlformats.org/officeDocument/2006/relationships/image" Target="../media/image5.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svg"/><Relationship Id="rId1"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9B7B3F-BBAD-47F3-955F-0ECDB0C691AF}"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8143BFEE-AC58-4A57-AFA9-EF25E81661D7}">
      <dgm:prSet/>
      <dgm:spPr/>
      <dgm:t>
        <a:bodyPr/>
        <a:lstStyle/>
        <a:p>
          <a:pPr>
            <a:lnSpc>
              <a:spcPct val="100000"/>
            </a:lnSpc>
          </a:pPr>
          <a:r>
            <a:rPr lang="en-US" i="1"/>
            <a:t>Get ready for an Exciting Expedition Through Tennessee’s Educational Landscape</a:t>
          </a:r>
          <a:endParaRPr lang="en-US"/>
        </a:p>
      </dgm:t>
    </dgm:pt>
    <dgm:pt modelId="{27EE1E0D-0414-448D-9CCE-A35628D0D783}" type="parTrans" cxnId="{56BD523E-C47E-427D-87C2-D1AD552D299A}">
      <dgm:prSet/>
      <dgm:spPr/>
      <dgm:t>
        <a:bodyPr/>
        <a:lstStyle/>
        <a:p>
          <a:endParaRPr lang="en-US"/>
        </a:p>
      </dgm:t>
    </dgm:pt>
    <dgm:pt modelId="{4DA6A9D1-C2C8-4C20-8FEF-32BCCE5ABF24}" type="sibTrans" cxnId="{56BD523E-C47E-427D-87C2-D1AD552D299A}">
      <dgm:prSet/>
      <dgm:spPr/>
      <dgm:t>
        <a:bodyPr/>
        <a:lstStyle/>
        <a:p>
          <a:pPr>
            <a:lnSpc>
              <a:spcPct val="100000"/>
            </a:lnSpc>
          </a:pPr>
          <a:endParaRPr lang="en-US"/>
        </a:p>
      </dgm:t>
    </dgm:pt>
    <dgm:pt modelId="{3855CF9E-5B62-48B4-9FE0-E57122BAC370}">
      <dgm:prSet/>
      <dgm:spPr/>
      <dgm:t>
        <a:bodyPr/>
        <a:lstStyle/>
        <a:p>
          <a:pPr>
            <a:lnSpc>
              <a:spcPct val="100000"/>
            </a:lnSpc>
          </a:pPr>
          <a:r>
            <a:rPr lang="en-US" i="1"/>
            <a:t>Hop aboard the Education Connection Express, where the thrilling ride through Tennessee's academic wonderland awaits! Disclaimer: While I can't promise literal seat-jumping excitement for passengers already onboard this adventure, I do guarantee a journey full of meaningful discovery and insight. With the mighty quartet of Python, Excel, Power BI and Tableau at my disposal, let's make a positive impact on our youth and unleash the potential of our future leaders. So, fasten your seat belt and get ready for a detailed and fun, yet enlightening experience!</a:t>
          </a:r>
          <a:endParaRPr lang="en-US"/>
        </a:p>
      </dgm:t>
    </dgm:pt>
    <dgm:pt modelId="{FF281F63-A9E0-446D-8E62-E2629DDF6E89}" type="parTrans" cxnId="{63345FC5-60C9-46CC-B577-93D629856DF1}">
      <dgm:prSet/>
      <dgm:spPr/>
      <dgm:t>
        <a:bodyPr/>
        <a:lstStyle/>
        <a:p>
          <a:endParaRPr lang="en-US"/>
        </a:p>
      </dgm:t>
    </dgm:pt>
    <dgm:pt modelId="{4DB70ECD-4BE3-4D68-884D-F8928442EB6D}" type="sibTrans" cxnId="{63345FC5-60C9-46CC-B577-93D629856DF1}">
      <dgm:prSet/>
      <dgm:spPr/>
      <dgm:t>
        <a:bodyPr/>
        <a:lstStyle/>
        <a:p>
          <a:endParaRPr lang="en-US"/>
        </a:p>
      </dgm:t>
    </dgm:pt>
    <dgm:pt modelId="{420DB9A9-4F46-4328-B0FD-574274BE01B3}" type="pres">
      <dgm:prSet presAssocID="{BB9B7B3F-BBAD-47F3-955F-0ECDB0C691AF}" presName="root" presStyleCnt="0">
        <dgm:presLayoutVars>
          <dgm:dir/>
          <dgm:resizeHandles val="exact"/>
        </dgm:presLayoutVars>
      </dgm:prSet>
      <dgm:spPr/>
    </dgm:pt>
    <dgm:pt modelId="{4B9BFA99-C18F-4E35-845E-95E22848E9B3}" type="pres">
      <dgm:prSet presAssocID="{8143BFEE-AC58-4A57-AFA9-EF25E81661D7}" presName="compNode" presStyleCnt="0"/>
      <dgm:spPr/>
    </dgm:pt>
    <dgm:pt modelId="{3DC817F4-C8F3-4CCB-83CA-A765816C695B}" type="pres">
      <dgm:prSet presAssocID="{8143BFEE-AC58-4A57-AFA9-EF25E81661D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ke"/>
        </a:ext>
      </dgm:extLst>
    </dgm:pt>
    <dgm:pt modelId="{E6FCF901-E176-4E59-A1F9-E1D8F5439184}" type="pres">
      <dgm:prSet presAssocID="{8143BFEE-AC58-4A57-AFA9-EF25E81661D7}" presName="spaceRect" presStyleCnt="0"/>
      <dgm:spPr/>
    </dgm:pt>
    <dgm:pt modelId="{5D27FB2C-D11D-44F6-A013-3612458FA775}" type="pres">
      <dgm:prSet presAssocID="{8143BFEE-AC58-4A57-AFA9-EF25E81661D7}" presName="textRect" presStyleLbl="revTx" presStyleIdx="0" presStyleCnt="2">
        <dgm:presLayoutVars>
          <dgm:chMax val="1"/>
          <dgm:chPref val="1"/>
        </dgm:presLayoutVars>
      </dgm:prSet>
      <dgm:spPr/>
    </dgm:pt>
    <dgm:pt modelId="{14262545-1C6F-48FE-B67C-70CFA74F1667}" type="pres">
      <dgm:prSet presAssocID="{4DA6A9D1-C2C8-4C20-8FEF-32BCCE5ABF24}" presName="sibTrans" presStyleCnt="0"/>
      <dgm:spPr/>
    </dgm:pt>
    <dgm:pt modelId="{BEC4E931-29AC-4B37-8BB4-4544396E6DCD}" type="pres">
      <dgm:prSet presAssocID="{3855CF9E-5B62-48B4-9FE0-E57122BAC370}" presName="compNode" presStyleCnt="0"/>
      <dgm:spPr/>
    </dgm:pt>
    <dgm:pt modelId="{7080FF3D-68CD-494F-990B-0FA322D9CCDA}" type="pres">
      <dgm:prSet presAssocID="{3855CF9E-5B62-48B4-9FE0-E57122BAC370}" presName="iconRect" presStyleLbl="node1" presStyleIdx="1" presStyleCnt="2"/>
      <dgm:spPr>
        <a:blipFill>
          <a:blip xmlns:r="http://schemas.openxmlformats.org/officeDocument/2006/relationships" r:embed="rId3"/>
          <a:srcRect/>
          <a:stretch>
            <a:fillRect l="-25000" r="-25000"/>
          </a:stretch>
        </a:blipFill>
        <a:ln>
          <a:noFill/>
        </a:ln>
      </dgm:spPr>
      <dgm:extLst>
        <a:ext uri="{E40237B7-FDA0-4F09-8148-C483321AD2D9}">
          <dgm14:cNvPr xmlns:dgm14="http://schemas.microsoft.com/office/drawing/2010/diagram" id="0" name="" descr="A closeup of railroad train track in black and white"/>
        </a:ext>
      </dgm:extLst>
    </dgm:pt>
    <dgm:pt modelId="{C978ACA0-D92D-4E02-8D89-11D6F71898AA}" type="pres">
      <dgm:prSet presAssocID="{3855CF9E-5B62-48B4-9FE0-E57122BAC370}" presName="spaceRect" presStyleCnt="0"/>
      <dgm:spPr/>
    </dgm:pt>
    <dgm:pt modelId="{34DC22C8-75F8-4DBF-B957-DD577256B588}" type="pres">
      <dgm:prSet presAssocID="{3855CF9E-5B62-48B4-9FE0-E57122BAC370}" presName="textRect" presStyleLbl="revTx" presStyleIdx="1" presStyleCnt="2">
        <dgm:presLayoutVars>
          <dgm:chMax val="1"/>
          <dgm:chPref val="1"/>
        </dgm:presLayoutVars>
      </dgm:prSet>
      <dgm:spPr/>
    </dgm:pt>
  </dgm:ptLst>
  <dgm:cxnLst>
    <dgm:cxn modelId="{F3158D29-5D38-4A42-8B4D-A269519527BD}" type="presOf" srcId="{3855CF9E-5B62-48B4-9FE0-E57122BAC370}" destId="{34DC22C8-75F8-4DBF-B957-DD577256B588}" srcOrd="0" destOrd="0" presId="urn:microsoft.com/office/officeart/2018/2/layout/IconLabelList"/>
    <dgm:cxn modelId="{56BD523E-C47E-427D-87C2-D1AD552D299A}" srcId="{BB9B7B3F-BBAD-47F3-955F-0ECDB0C691AF}" destId="{8143BFEE-AC58-4A57-AFA9-EF25E81661D7}" srcOrd="0" destOrd="0" parTransId="{27EE1E0D-0414-448D-9CCE-A35628D0D783}" sibTransId="{4DA6A9D1-C2C8-4C20-8FEF-32BCCE5ABF24}"/>
    <dgm:cxn modelId="{3191FE82-B00B-4CF8-9C6B-7FF49698A5C3}" type="presOf" srcId="{BB9B7B3F-BBAD-47F3-955F-0ECDB0C691AF}" destId="{420DB9A9-4F46-4328-B0FD-574274BE01B3}" srcOrd="0" destOrd="0" presId="urn:microsoft.com/office/officeart/2018/2/layout/IconLabelList"/>
    <dgm:cxn modelId="{63345FC5-60C9-46CC-B577-93D629856DF1}" srcId="{BB9B7B3F-BBAD-47F3-955F-0ECDB0C691AF}" destId="{3855CF9E-5B62-48B4-9FE0-E57122BAC370}" srcOrd="1" destOrd="0" parTransId="{FF281F63-A9E0-446D-8E62-E2629DDF6E89}" sibTransId="{4DB70ECD-4BE3-4D68-884D-F8928442EB6D}"/>
    <dgm:cxn modelId="{979C20D4-EE87-4B73-92E5-C2A92F0D9D3A}" type="presOf" srcId="{8143BFEE-AC58-4A57-AFA9-EF25E81661D7}" destId="{5D27FB2C-D11D-44F6-A013-3612458FA775}" srcOrd="0" destOrd="0" presId="urn:microsoft.com/office/officeart/2018/2/layout/IconLabelList"/>
    <dgm:cxn modelId="{89DEB89C-BE1D-4E1E-98D0-97CFD3497F80}" type="presParOf" srcId="{420DB9A9-4F46-4328-B0FD-574274BE01B3}" destId="{4B9BFA99-C18F-4E35-845E-95E22848E9B3}" srcOrd="0" destOrd="0" presId="urn:microsoft.com/office/officeart/2018/2/layout/IconLabelList"/>
    <dgm:cxn modelId="{36B50556-9E30-4571-9B5B-BCFEEA9C6906}" type="presParOf" srcId="{4B9BFA99-C18F-4E35-845E-95E22848E9B3}" destId="{3DC817F4-C8F3-4CCB-83CA-A765816C695B}" srcOrd="0" destOrd="0" presId="urn:microsoft.com/office/officeart/2018/2/layout/IconLabelList"/>
    <dgm:cxn modelId="{B8327A64-84B8-4D04-BAA1-CDE291DAEE9C}" type="presParOf" srcId="{4B9BFA99-C18F-4E35-845E-95E22848E9B3}" destId="{E6FCF901-E176-4E59-A1F9-E1D8F5439184}" srcOrd="1" destOrd="0" presId="urn:microsoft.com/office/officeart/2018/2/layout/IconLabelList"/>
    <dgm:cxn modelId="{E6BAF6BF-8E79-46FD-AFB9-03E6CC011A12}" type="presParOf" srcId="{4B9BFA99-C18F-4E35-845E-95E22848E9B3}" destId="{5D27FB2C-D11D-44F6-A013-3612458FA775}" srcOrd="2" destOrd="0" presId="urn:microsoft.com/office/officeart/2018/2/layout/IconLabelList"/>
    <dgm:cxn modelId="{DFDC85E2-CABA-4EF5-BDF9-0EC1A0FD9F6E}" type="presParOf" srcId="{420DB9A9-4F46-4328-B0FD-574274BE01B3}" destId="{14262545-1C6F-48FE-B67C-70CFA74F1667}" srcOrd="1" destOrd="0" presId="urn:microsoft.com/office/officeart/2018/2/layout/IconLabelList"/>
    <dgm:cxn modelId="{E79CDB43-97DB-4F8C-9886-CB07085D4F31}" type="presParOf" srcId="{420DB9A9-4F46-4328-B0FD-574274BE01B3}" destId="{BEC4E931-29AC-4B37-8BB4-4544396E6DCD}" srcOrd="2" destOrd="0" presId="urn:microsoft.com/office/officeart/2018/2/layout/IconLabelList"/>
    <dgm:cxn modelId="{9EBF62BD-81D5-42F4-98BB-7E16EA8EEA42}" type="presParOf" srcId="{BEC4E931-29AC-4B37-8BB4-4544396E6DCD}" destId="{7080FF3D-68CD-494F-990B-0FA322D9CCDA}" srcOrd="0" destOrd="0" presId="urn:microsoft.com/office/officeart/2018/2/layout/IconLabelList"/>
    <dgm:cxn modelId="{8247265F-2622-4A82-9CB0-7233D2C649D4}" type="presParOf" srcId="{BEC4E931-29AC-4B37-8BB4-4544396E6DCD}" destId="{C978ACA0-D92D-4E02-8D89-11D6F71898AA}" srcOrd="1" destOrd="0" presId="urn:microsoft.com/office/officeart/2018/2/layout/IconLabelList"/>
    <dgm:cxn modelId="{9613A5CC-C833-4466-AE85-62F72DD78ED4}" type="presParOf" srcId="{BEC4E931-29AC-4B37-8BB4-4544396E6DCD}" destId="{34DC22C8-75F8-4DBF-B957-DD577256B588}"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A34C80-0D73-457F-A37C-D8ED911DDD8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B9E434E-78DF-4D23-8D95-0A46645F050C}">
      <dgm:prSet/>
      <dgm:spPr/>
      <dgm:t>
        <a:bodyPr/>
        <a:lstStyle/>
        <a:p>
          <a:r>
            <a:rPr lang="en-US" i="1"/>
            <a:t>1) What are the key factors influencing college-going rates and educational attainment in different Tennessee counties?</a:t>
          </a:r>
          <a:endParaRPr lang="en-US"/>
        </a:p>
      </dgm:t>
    </dgm:pt>
    <dgm:pt modelId="{F3DFA789-C22E-4F73-AD33-3D193A12B907}" type="parTrans" cxnId="{4795908F-9541-422B-9C39-3160446E72BE}">
      <dgm:prSet/>
      <dgm:spPr/>
      <dgm:t>
        <a:bodyPr/>
        <a:lstStyle/>
        <a:p>
          <a:endParaRPr lang="en-US"/>
        </a:p>
      </dgm:t>
    </dgm:pt>
    <dgm:pt modelId="{317D8D38-C380-4A8D-958B-1FD3D428075F}" type="sibTrans" cxnId="{4795908F-9541-422B-9C39-3160446E72BE}">
      <dgm:prSet/>
      <dgm:spPr/>
      <dgm:t>
        <a:bodyPr/>
        <a:lstStyle/>
        <a:p>
          <a:endParaRPr lang="en-US"/>
        </a:p>
      </dgm:t>
    </dgm:pt>
    <dgm:pt modelId="{68285282-3418-48B9-AA7A-8527D8468CCE}">
      <dgm:prSet/>
      <dgm:spPr/>
      <dgm:t>
        <a:bodyPr/>
        <a:lstStyle/>
        <a:p>
          <a:r>
            <a:rPr lang="en-US" i="1"/>
            <a:t>2) How do these factors shape undergraduate degree completion?</a:t>
          </a:r>
          <a:endParaRPr lang="en-US"/>
        </a:p>
      </dgm:t>
    </dgm:pt>
    <dgm:pt modelId="{A6DB9D86-21F9-4C1A-8598-4DF654DF5311}" type="parTrans" cxnId="{6C508862-CF64-40D3-9D1B-87D8C22FD70D}">
      <dgm:prSet/>
      <dgm:spPr/>
      <dgm:t>
        <a:bodyPr/>
        <a:lstStyle/>
        <a:p>
          <a:endParaRPr lang="en-US"/>
        </a:p>
      </dgm:t>
    </dgm:pt>
    <dgm:pt modelId="{0FEB22B6-11B5-44CC-B526-FA5538C3B6BB}" type="sibTrans" cxnId="{6C508862-CF64-40D3-9D1B-87D8C22FD70D}">
      <dgm:prSet/>
      <dgm:spPr/>
      <dgm:t>
        <a:bodyPr/>
        <a:lstStyle/>
        <a:p>
          <a:endParaRPr lang="en-US"/>
        </a:p>
      </dgm:t>
    </dgm:pt>
    <dgm:pt modelId="{F229BEEB-6EA1-48F1-BC1B-6D7F3747532C}">
      <dgm:prSet/>
      <dgm:spPr/>
      <dgm:t>
        <a:bodyPr/>
        <a:lstStyle/>
        <a:p>
          <a:r>
            <a:rPr lang="en-US" i="1"/>
            <a:t>3) How do they shape financial aid accessibility?</a:t>
          </a:r>
          <a:endParaRPr lang="en-US"/>
        </a:p>
      </dgm:t>
    </dgm:pt>
    <dgm:pt modelId="{DD58835E-BCE9-454E-91BB-7F9D6F7DD5B4}" type="parTrans" cxnId="{1E8994B0-F6CA-4165-8C65-F9491BD940CD}">
      <dgm:prSet/>
      <dgm:spPr/>
      <dgm:t>
        <a:bodyPr/>
        <a:lstStyle/>
        <a:p>
          <a:endParaRPr lang="en-US"/>
        </a:p>
      </dgm:t>
    </dgm:pt>
    <dgm:pt modelId="{EB773B18-D599-464B-9E55-63140E32D03E}" type="sibTrans" cxnId="{1E8994B0-F6CA-4165-8C65-F9491BD940CD}">
      <dgm:prSet/>
      <dgm:spPr/>
      <dgm:t>
        <a:bodyPr/>
        <a:lstStyle/>
        <a:p>
          <a:endParaRPr lang="en-US"/>
        </a:p>
      </dgm:t>
    </dgm:pt>
    <dgm:pt modelId="{7E99F889-417D-4FE5-8D69-BFE0772E210E}" type="pres">
      <dgm:prSet presAssocID="{45A34C80-0D73-457F-A37C-D8ED911DDD85}" presName="root" presStyleCnt="0">
        <dgm:presLayoutVars>
          <dgm:dir/>
          <dgm:resizeHandles val="exact"/>
        </dgm:presLayoutVars>
      </dgm:prSet>
      <dgm:spPr/>
    </dgm:pt>
    <dgm:pt modelId="{EA708F20-7787-4730-9B9F-63FD1BDF76CC}" type="pres">
      <dgm:prSet presAssocID="{3B9E434E-78DF-4D23-8D95-0A46645F050C}" presName="compNode" presStyleCnt="0"/>
      <dgm:spPr/>
    </dgm:pt>
    <dgm:pt modelId="{1F84BC9F-2E5B-476F-8A5F-AF7D3733396A}" type="pres">
      <dgm:prSet presAssocID="{3B9E434E-78DF-4D23-8D95-0A46645F05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hoolhouse"/>
        </a:ext>
      </dgm:extLst>
    </dgm:pt>
    <dgm:pt modelId="{45A621A5-F68A-4970-B57C-E8A521EB3F49}" type="pres">
      <dgm:prSet presAssocID="{3B9E434E-78DF-4D23-8D95-0A46645F050C}" presName="spaceRect" presStyleCnt="0"/>
      <dgm:spPr/>
    </dgm:pt>
    <dgm:pt modelId="{3BA6BCFF-1675-4336-B7D0-B632720CA2CE}" type="pres">
      <dgm:prSet presAssocID="{3B9E434E-78DF-4D23-8D95-0A46645F050C}" presName="textRect" presStyleLbl="revTx" presStyleIdx="0" presStyleCnt="3">
        <dgm:presLayoutVars>
          <dgm:chMax val="1"/>
          <dgm:chPref val="1"/>
        </dgm:presLayoutVars>
      </dgm:prSet>
      <dgm:spPr/>
    </dgm:pt>
    <dgm:pt modelId="{F67C9A1F-BEC7-443C-94C6-37C5B80617C5}" type="pres">
      <dgm:prSet presAssocID="{317D8D38-C380-4A8D-958B-1FD3D428075F}" presName="sibTrans" presStyleCnt="0"/>
      <dgm:spPr/>
    </dgm:pt>
    <dgm:pt modelId="{7933C21A-DBE4-467E-AC15-701B2FAA7848}" type="pres">
      <dgm:prSet presAssocID="{68285282-3418-48B9-AA7A-8527D8468CCE}" presName="compNode" presStyleCnt="0"/>
      <dgm:spPr/>
    </dgm:pt>
    <dgm:pt modelId="{979AE449-198E-4564-8D43-3E47AAE72B2B}" type="pres">
      <dgm:prSet presAssocID="{68285282-3418-48B9-AA7A-8527D8468C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ploma Roll"/>
        </a:ext>
      </dgm:extLst>
    </dgm:pt>
    <dgm:pt modelId="{2B07A3D8-F24B-487A-A071-FA121D2B3C5C}" type="pres">
      <dgm:prSet presAssocID="{68285282-3418-48B9-AA7A-8527D8468CCE}" presName="spaceRect" presStyleCnt="0"/>
      <dgm:spPr/>
    </dgm:pt>
    <dgm:pt modelId="{8FF2D352-1240-4771-A91F-C1DCD9DA9BDC}" type="pres">
      <dgm:prSet presAssocID="{68285282-3418-48B9-AA7A-8527D8468CCE}" presName="textRect" presStyleLbl="revTx" presStyleIdx="1" presStyleCnt="3">
        <dgm:presLayoutVars>
          <dgm:chMax val="1"/>
          <dgm:chPref val="1"/>
        </dgm:presLayoutVars>
      </dgm:prSet>
      <dgm:spPr/>
    </dgm:pt>
    <dgm:pt modelId="{BC1B999E-1897-47CE-B1C2-73C1766094EB}" type="pres">
      <dgm:prSet presAssocID="{0FEB22B6-11B5-44CC-B526-FA5538C3B6BB}" presName="sibTrans" presStyleCnt="0"/>
      <dgm:spPr/>
    </dgm:pt>
    <dgm:pt modelId="{7F41F36D-6EAD-464A-8D7C-9C4D9D723376}" type="pres">
      <dgm:prSet presAssocID="{F229BEEB-6EA1-48F1-BC1B-6D7F3747532C}" presName="compNode" presStyleCnt="0"/>
      <dgm:spPr/>
    </dgm:pt>
    <dgm:pt modelId="{257C33A2-8110-42CF-95D6-B7A034BA4209}" type="pres">
      <dgm:prSet presAssocID="{F229BEEB-6EA1-48F1-BC1B-6D7F374753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9969D499-0506-4E8A-8C1D-7F4E334A792D}" type="pres">
      <dgm:prSet presAssocID="{F229BEEB-6EA1-48F1-BC1B-6D7F3747532C}" presName="spaceRect" presStyleCnt="0"/>
      <dgm:spPr/>
    </dgm:pt>
    <dgm:pt modelId="{BEEC3C82-7372-4997-9392-0238C80F2D95}" type="pres">
      <dgm:prSet presAssocID="{F229BEEB-6EA1-48F1-BC1B-6D7F3747532C}" presName="textRect" presStyleLbl="revTx" presStyleIdx="2" presStyleCnt="3">
        <dgm:presLayoutVars>
          <dgm:chMax val="1"/>
          <dgm:chPref val="1"/>
        </dgm:presLayoutVars>
      </dgm:prSet>
      <dgm:spPr/>
    </dgm:pt>
  </dgm:ptLst>
  <dgm:cxnLst>
    <dgm:cxn modelId="{6C508862-CF64-40D3-9D1B-87D8C22FD70D}" srcId="{45A34C80-0D73-457F-A37C-D8ED911DDD85}" destId="{68285282-3418-48B9-AA7A-8527D8468CCE}" srcOrd="1" destOrd="0" parTransId="{A6DB9D86-21F9-4C1A-8598-4DF654DF5311}" sibTransId="{0FEB22B6-11B5-44CC-B526-FA5538C3B6BB}"/>
    <dgm:cxn modelId="{19719E52-768C-4B51-A411-B137B4D53523}" type="presOf" srcId="{3B9E434E-78DF-4D23-8D95-0A46645F050C}" destId="{3BA6BCFF-1675-4336-B7D0-B632720CA2CE}" srcOrd="0" destOrd="0" presId="urn:microsoft.com/office/officeart/2018/2/layout/IconLabelList"/>
    <dgm:cxn modelId="{8A610459-C6D5-40DF-AA2D-47BD0DEBCE0F}" type="presOf" srcId="{68285282-3418-48B9-AA7A-8527D8468CCE}" destId="{8FF2D352-1240-4771-A91F-C1DCD9DA9BDC}" srcOrd="0" destOrd="0" presId="urn:microsoft.com/office/officeart/2018/2/layout/IconLabelList"/>
    <dgm:cxn modelId="{4795908F-9541-422B-9C39-3160446E72BE}" srcId="{45A34C80-0D73-457F-A37C-D8ED911DDD85}" destId="{3B9E434E-78DF-4D23-8D95-0A46645F050C}" srcOrd="0" destOrd="0" parTransId="{F3DFA789-C22E-4F73-AD33-3D193A12B907}" sibTransId="{317D8D38-C380-4A8D-958B-1FD3D428075F}"/>
    <dgm:cxn modelId="{CA3778A1-A2DC-491E-98FA-AE317B6E7278}" type="presOf" srcId="{F229BEEB-6EA1-48F1-BC1B-6D7F3747532C}" destId="{BEEC3C82-7372-4997-9392-0238C80F2D95}" srcOrd="0" destOrd="0" presId="urn:microsoft.com/office/officeart/2018/2/layout/IconLabelList"/>
    <dgm:cxn modelId="{1E8994B0-F6CA-4165-8C65-F9491BD940CD}" srcId="{45A34C80-0D73-457F-A37C-D8ED911DDD85}" destId="{F229BEEB-6EA1-48F1-BC1B-6D7F3747532C}" srcOrd="2" destOrd="0" parTransId="{DD58835E-BCE9-454E-91BB-7F9D6F7DD5B4}" sibTransId="{EB773B18-D599-464B-9E55-63140E32D03E}"/>
    <dgm:cxn modelId="{CCB995F1-537C-430F-84F2-ADACEBE35E4D}" type="presOf" srcId="{45A34C80-0D73-457F-A37C-D8ED911DDD85}" destId="{7E99F889-417D-4FE5-8D69-BFE0772E210E}" srcOrd="0" destOrd="0" presId="urn:microsoft.com/office/officeart/2018/2/layout/IconLabelList"/>
    <dgm:cxn modelId="{1CE7B1FC-CB73-44CC-A17E-45F92A2DBE66}" type="presParOf" srcId="{7E99F889-417D-4FE5-8D69-BFE0772E210E}" destId="{EA708F20-7787-4730-9B9F-63FD1BDF76CC}" srcOrd="0" destOrd="0" presId="urn:microsoft.com/office/officeart/2018/2/layout/IconLabelList"/>
    <dgm:cxn modelId="{E68F5075-737B-4601-AAD4-364CF9DCA267}" type="presParOf" srcId="{EA708F20-7787-4730-9B9F-63FD1BDF76CC}" destId="{1F84BC9F-2E5B-476F-8A5F-AF7D3733396A}" srcOrd="0" destOrd="0" presId="urn:microsoft.com/office/officeart/2018/2/layout/IconLabelList"/>
    <dgm:cxn modelId="{B1DDF25C-579E-4E75-BBA6-7D76ABC93A98}" type="presParOf" srcId="{EA708F20-7787-4730-9B9F-63FD1BDF76CC}" destId="{45A621A5-F68A-4970-B57C-E8A521EB3F49}" srcOrd="1" destOrd="0" presId="urn:microsoft.com/office/officeart/2018/2/layout/IconLabelList"/>
    <dgm:cxn modelId="{660260D0-7621-4043-AF7A-E0C690D648BD}" type="presParOf" srcId="{EA708F20-7787-4730-9B9F-63FD1BDF76CC}" destId="{3BA6BCFF-1675-4336-B7D0-B632720CA2CE}" srcOrd="2" destOrd="0" presId="urn:microsoft.com/office/officeart/2018/2/layout/IconLabelList"/>
    <dgm:cxn modelId="{0165BEAC-D8F2-46AB-B8BE-6158EFF3ED72}" type="presParOf" srcId="{7E99F889-417D-4FE5-8D69-BFE0772E210E}" destId="{F67C9A1F-BEC7-443C-94C6-37C5B80617C5}" srcOrd="1" destOrd="0" presId="urn:microsoft.com/office/officeart/2018/2/layout/IconLabelList"/>
    <dgm:cxn modelId="{EA2CA1E6-0558-4007-8DE2-F63500F18322}" type="presParOf" srcId="{7E99F889-417D-4FE5-8D69-BFE0772E210E}" destId="{7933C21A-DBE4-467E-AC15-701B2FAA7848}" srcOrd="2" destOrd="0" presId="urn:microsoft.com/office/officeart/2018/2/layout/IconLabelList"/>
    <dgm:cxn modelId="{0E2F6209-F414-4D04-AF51-126BB5F0338F}" type="presParOf" srcId="{7933C21A-DBE4-467E-AC15-701B2FAA7848}" destId="{979AE449-198E-4564-8D43-3E47AAE72B2B}" srcOrd="0" destOrd="0" presId="urn:microsoft.com/office/officeart/2018/2/layout/IconLabelList"/>
    <dgm:cxn modelId="{903620D6-7F46-41AB-A4CF-6D846DF64C25}" type="presParOf" srcId="{7933C21A-DBE4-467E-AC15-701B2FAA7848}" destId="{2B07A3D8-F24B-487A-A071-FA121D2B3C5C}" srcOrd="1" destOrd="0" presId="urn:microsoft.com/office/officeart/2018/2/layout/IconLabelList"/>
    <dgm:cxn modelId="{B4729B2C-A3F6-4E07-8B5B-A050B185CD07}" type="presParOf" srcId="{7933C21A-DBE4-467E-AC15-701B2FAA7848}" destId="{8FF2D352-1240-4771-A91F-C1DCD9DA9BDC}" srcOrd="2" destOrd="0" presId="urn:microsoft.com/office/officeart/2018/2/layout/IconLabelList"/>
    <dgm:cxn modelId="{A0DD2337-D8BE-4433-B16B-A4D7AC7726D6}" type="presParOf" srcId="{7E99F889-417D-4FE5-8D69-BFE0772E210E}" destId="{BC1B999E-1897-47CE-B1C2-73C1766094EB}" srcOrd="3" destOrd="0" presId="urn:microsoft.com/office/officeart/2018/2/layout/IconLabelList"/>
    <dgm:cxn modelId="{3F0C34E7-E68B-4040-9A87-F4D093285EAC}" type="presParOf" srcId="{7E99F889-417D-4FE5-8D69-BFE0772E210E}" destId="{7F41F36D-6EAD-464A-8D7C-9C4D9D723376}" srcOrd="4" destOrd="0" presId="urn:microsoft.com/office/officeart/2018/2/layout/IconLabelList"/>
    <dgm:cxn modelId="{DA548CCD-B779-4CE7-9255-4FAB55B9A0E7}" type="presParOf" srcId="{7F41F36D-6EAD-464A-8D7C-9C4D9D723376}" destId="{257C33A2-8110-42CF-95D6-B7A034BA4209}" srcOrd="0" destOrd="0" presId="urn:microsoft.com/office/officeart/2018/2/layout/IconLabelList"/>
    <dgm:cxn modelId="{EC4E7B70-9F67-41A6-AD6C-9373FD3F407B}" type="presParOf" srcId="{7F41F36D-6EAD-464A-8D7C-9C4D9D723376}" destId="{9969D499-0506-4E8A-8C1D-7F4E334A792D}" srcOrd="1" destOrd="0" presId="urn:microsoft.com/office/officeart/2018/2/layout/IconLabelList"/>
    <dgm:cxn modelId="{3F9F5932-6D9A-4800-ACB1-47BF83F0982C}" type="presParOf" srcId="{7F41F36D-6EAD-464A-8D7C-9C4D9D723376}" destId="{BEEC3C82-7372-4997-9392-0238C80F2D9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C87418-19CB-45AB-801C-8DF3EF64BCB8}"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F53CE6E7-B7CC-4E12-B27F-089BEC3E10A4}">
      <dgm:prSet/>
      <dgm:spPr/>
      <dgm:t>
        <a:bodyPr/>
        <a:lstStyle/>
        <a:p>
          <a:pPr>
            <a:defRPr cap="all"/>
          </a:pPr>
          <a:r>
            <a:rPr lang="en-US"/>
            <a:t>Expenditures</a:t>
          </a:r>
        </a:p>
      </dgm:t>
    </dgm:pt>
    <dgm:pt modelId="{A34E9C05-86B8-462A-9F57-FA347A61C497}" type="parTrans" cxnId="{7C98CA52-F490-43E0-AEC9-214E476B166A}">
      <dgm:prSet/>
      <dgm:spPr/>
      <dgm:t>
        <a:bodyPr/>
        <a:lstStyle/>
        <a:p>
          <a:endParaRPr lang="en-US"/>
        </a:p>
      </dgm:t>
    </dgm:pt>
    <dgm:pt modelId="{BEA7FF80-ABBA-4A2C-842E-8F6F0C9235DA}" type="sibTrans" cxnId="{7C98CA52-F490-43E0-AEC9-214E476B166A}">
      <dgm:prSet/>
      <dgm:spPr/>
      <dgm:t>
        <a:bodyPr/>
        <a:lstStyle/>
        <a:p>
          <a:endParaRPr lang="en-US"/>
        </a:p>
      </dgm:t>
    </dgm:pt>
    <dgm:pt modelId="{24EF7536-D753-4559-93AE-51D8AE02058F}">
      <dgm:prSet/>
      <dgm:spPr/>
      <dgm:t>
        <a:bodyPr/>
        <a:lstStyle/>
        <a:p>
          <a:pPr>
            <a:defRPr cap="all"/>
          </a:pPr>
          <a:r>
            <a:rPr lang="en-US"/>
            <a:t>Regional </a:t>
          </a:r>
        </a:p>
      </dgm:t>
    </dgm:pt>
    <dgm:pt modelId="{7417F94F-A5F5-4BE8-8941-14047E8F73E2}" type="parTrans" cxnId="{AA4F5FBA-7B28-4A30-B0E5-9A18DCEB361C}">
      <dgm:prSet/>
      <dgm:spPr/>
      <dgm:t>
        <a:bodyPr/>
        <a:lstStyle/>
        <a:p>
          <a:endParaRPr lang="en-US"/>
        </a:p>
      </dgm:t>
    </dgm:pt>
    <dgm:pt modelId="{F6B90E8E-2331-4909-8864-518B1395C3C2}" type="sibTrans" cxnId="{AA4F5FBA-7B28-4A30-B0E5-9A18DCEB361C}">
      <dgm:prSet/>
      <dgm:spPr/>
      <dgm:t>
        <a:bodyPr/>
        <a:lstStyle/>
        <a:p>
          <a:endParaRPr lang="en-US"/>
        </a:p>
      </dgm:t>
    </dgm:pt>
    <dgm:pt modelId="{19C56C48-0E73-4B27-BFEB-8F2A45237546}">
      <dgm:prSet/>
      <dgm:spPr/>
      <dgm:t>
        <a:bodyPr/>
        <a:lstStyle/>
        <a:p>
          <a:pPr>
            <a:defRPr cap="all"/>
          </a:pPr>
          <a:r>
            <a:rPr lang="en-US"/>
            <a:t>Colleges</a:t>
          </a:r>
        </a:p>
      </dgm:t>
    </dgm:pt>
    <dgm:pt modelId="{E9BF57B8-E2B5-4168-A116-98D81BD8FE1C}" type="parTrans" cxnId="{932C0612-063D-4C62-B323-1D2C9FFC2898}">
      <dgm:prSet/>
      <dgm:spPr/>
      <dgm:t>
        <a:bodyPr/>
        <a:lstStyle/>
        <a:p>
          <a:endParaRPr lang="en-US"/>
        </a:p>
      </dgm:t>
    </dgm:pt>
    <dgm:pt modelId="{6EA07B6F-15C6-4409-BFEA-E4F42A5686EC}" type="sibTrans" cxnId="{932C0612-063D-4C62-B323-1D2C9FFC2898}">
      <dgm:prSet/>
      <dgm:spPr/>
      <dgm:t>
        <a:bodyPr/>
        <a:lstStyle/>
        <a:p>
          <a:endParaRPr lang="en-US"/>
        </a:p>
      </dgm:t>
    </dgm:pt>
    <dgm:pt modelId="{51CD4684-FE7C-4E94-80BA-EB34C88702C6}">
      <dgm:prSet/>
      <dgm:spPr/>
      <dgm:t>
        <a:bodyPr/>
        <a:lstStyle/>
        <a:p>
          <a:pPr>
            <a:defRPr cap="all"/>
          </a:pPr>
          <a:r>
            <a:rPr lang="en-US"/>
            <a:t>Returning Adult Education</a:t>
          </a:r>
        </a:p>
      </dgm:t>
    </dgm:pt>
    <dgm:pt modelId="{1D373169-CBF2-470A-9463-1E0196B1474E}" type="parTrans" cxnId="{ACE284E5-DFBC-4676-823C-833C82CB0E8F}">
      <dgm:prSet/>
      <dgm:spPr/>
      <dgm:t>
        <a:bodyPr/>
        <a:lstStyle/>
        <a:p>
          <a:endParaRPr lang="en-US"/>
        </a:p>
      </dgm:t>
    </dgm:pt>
    <dgm:pt modelId="{1D65DB67-1599-4D0A-83A1-63EAF3A8F40D}" type="sibTrans" cxnId="{ACE284E5-DFBC-4676-823C-833C82CB0E8F}">
      <dgm:prSet/>
      <dgm:spPr/>
      <dgm:t>
        <a:bodyPr/>
        <a:lstStyle/>
        <a:p>
          <a:endParaRPr lang="en-US"/>
        </a:p>
      </dgm:t>
    </dgm:pt>
    <dgm:pt modelId="{884263EB-73A9-484D-9ADB-6FE9093F29BA}" type="pres">
      <dgm:prSet presAssocID="{20C87418-19CB-45AB-801C-8DF3EF64BCB8}" presName="root" presStyleCnt="0">
        <dgm:presLayoutVars>
          <dgm:dir/>
          <dgm:resizeHandles val="exact"/>
        </dgm:presLayoutVars>
      </dgm:prSet>
      <dgm:spPr/>
    </dgm:pt>
    <dgm:pt modelId="{4A7764B2-44CA-4AE9-9A2A-A9680D20BD6C}" type="pres">
      <dgm:prSet presAssocID="{F53CE6E7-B7CC-4E12-B27F-089BEC3E10A4}" presName="compNode" presStyleCnt="0"/>
      <dgm:spPr/>
    </dgm:pt>
    <dgm:pt modelId="{AB7E8639-C1EE-49C5-80BD-1B16A3391B8E}" type="pres">
      <dgm:prSet presAssocID="{F53CE6E7-B7CC-4E12-B27F-089BEC3E10A4}" presName="iconBgRect" presStyleLbl="bgShp" presStyleIdx="0" presStyleCnt="4"/>
      <dgm:spPr>
        <a:prstGeom prst="round2DiagRect">
          <a:avLst>
            <a:gd name="adj1" fmla="val 29727"/>
            <a:gd name="adj2" fmla="val 0"/>
          </a:avLst>
        </a:prstGeom>
      </dgm:spPr>
    </dgm:pt>
    <dgm:pt modelId="{C4350173-DA4F-46DE-8D1B-52CE266D0496}" type="pres">
      <dgm:prSet presAssocID="{F53CE6E7-B7CC-4E12-B27F-089BEC3E10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2D84E58C-A50A-4C01-B168-2F93358E924B}" type="pres">
      <dgm:prSet presAssocID="{F53CE6E7-B7CC-4E12-B27F-089BEC3E10A4}" presName="spaceRect" presStyleCnt="0"/>
      <dgm:spPr/>
    </dgm:pt>
    <dgm:pt modelId="{0696B486-74D2-4D20-998D-6EC04A82FE20}" type="pres">
      <dgm:prSet presAssocID="{F53CE6E7-B7CC-4E12-B27F-089BEC3E10A4}" presName="textRect" presStyleLbl="revTx" presStyleIdx="0" presStyleCnt="4">
        <dgm:presLayoutVars>
          <dgm:chMax val="1"/>
          <dgm:chPref val="1"/>
        </dgm:presLayoutVars>
      </dgm:prSet>
      <dgm:spPr/>
    </dgm:pt>
    <dgm:pt modelId="{86E0A999-0C48-414A-A6F9-2D2CB51957F6}" type="pres">
      <dgm:prSet presAssocID="{BEA7FF80-ABBA-4A2C-842E-8F6F0C9235DA}" presName="sibTrans" presStyleCnt="0"/>
      <dgm:spPr/>
    </dgm:pt>
    <dgm:pt modelId="{66E3BF0B-DB71-4752-A055-DFFD83ADB4A4}" type="pres">
      <dgm:prSet presAssocID="{24EF7536-D753-4559-93AE-51D8AE02058F}" presName="compNode" presStyleCnt="0"/>
      <dgm:spPr/>
    </dgm:pt>
    <dgm:pt modelId="{07F76CB5-D1F1-4D95-A8E3-2A2850DF1FA2}" type="pres">
      <dgm:prSet presAssocID="{24EF7536-D753-4559-93AE-51D8AE02058F}" presName="iconBgRect" presStyleLbl="bgShp" presStyleIdx="1" presStyleCnt="4"/>
      <dgm:spPr>
        <a:prstGeom prst="round2DiagRect">
          <a:avLst>
            <a:gd name="adj1" fmla="val 29727"/>
            <a:gd name="adj2" fmla="val 0"/>
          </a:avLst>
        </a:prstGeom>
      </dgm:spPr>
    </dgm:pt>
    <dgm:pt modelId="{12301E54-AD0F-446D-8643-8C67B7F2FDD6}" type="pres">
      <dgm:prSet presAssocID="{24EF7536-D753-4559-93AE-51D8AE02058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compass"/>
        </a:ext>
      </dgm:extLst>
    </dgm:pt>
    <dgm:pt modelId="{81A6646F-920C-4685-8D4E-AA437C536074}" type="pres">
      <dgm:prSet presAssocID="{24EF7536-D753-4559-93AE-51D8AE02058F}" presName="spaceRect" presStyleCnt="0"/>
      <dgm:spPr/>
    </dgm:pt>
    <dgm:pt modelId="{369E64D1-5A40-44EE-91EB-3528D3090C93}" type="pres">
      <dgm:prSet presAssocID="{24EF7536-D753-4559-93AE-51D8AE02058F}" presName="textRect" presStyleLbl="revTx" presStyleIdx="1" presStyleCnt="4">
        <dgm:presLayoutVars>
          <dgm:chMax val="1"/>
          <dgm:chPref val="1"/>
        </dgm:presLayoutVars>
      </dgm:prSet>
      <dgm:spPr/>
    </dgm:pt>
    <dgm:pt modelId="{F9128B15-B580-45A6-8332-DC91752B8055}" type="pres">
      <dgm:prSet presAssocID="{F6B90E8E-2331-4909-8864-518B1395C3C2}" presName="sibTrans" presStyleCnt="0"/>
      <dgm:spPr/>
    </dgm:pt>
    <dgm:pt modelId="{012ED77C-D46E-4130-A31A-CC2FB6181F06}" type="pres">
      <dgm:prSet presAssocID="{19C56C48-0E73-4B27-BFEB-8F2A45237546}" presName="compNode" presStyleCnt="0"/>
      <dgm:spPr/>
    </dgm:pt>
    <dgm:pt modelId="{728F0682-A964-41D4-BC45-3F82BD9200F3}" type="pres">
      <dgm:prSet presAssocID="{19C56C48-0E73-4B27-BFEB-8F2A45237546}" presName="iconBgRect" presStyleLbl="bgShp" presStyleIdx="2" presStyleCnt="4"/>
      <dgm:spPr>
        <a:prstGeom prst="round2DiagRect">
          <a:avLst>
            <a:gd name="adj1" fmla="val 29727"/>
            <a:gd name="adj2" fmla="val 0"/>
          </a:avLst>
        </a:prstGeom>
      </dgm:spPr>
    </dgm:pt>
    <dgm:pt modelId="{0F8E898E-FC18-4BDF-A636-CB5F22175CD0}" type="pres">
      <dgm:prSet presAssocID="{19C56C48-0E73-4B27-BFEB-8F2A452375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hoolhouse"/>
        </a:ext>
      </dgm:extLst>
    </dgm:pt>
    <dgm:pt modelId="{F274D129-E307-4725-9BED-0F01592A241B}" type="pres">
      <dgm:prSet presAssocID="{19C56C48-0E73-4B27-BFEB-8F2A45237546}" presName="spaceRect" presStyleCnt="0"/>
      <dgm:spPr/>
    </dgm:pt>
    <dgm:pt modelId="{825867FE-DDAB-4A76-ADC1-909FBF6F9B82}" type="pres">
      <dgm:prSet presAssocID="{19C56C48-0E73-4B27-BFEB-8F2A45237546}" presName="textRect" presStyleLbl="revTx" presStyleIdx="2" presStyleCnt="4">
        <dgm:presLayoutVars>
          <dgm:chMax val="1"/>
          <dgm:chPref val="1"/>
        </dgm:presLayoutVars>
      </dgm:prSet>
      <dgm:spPr/>
    </dgm:pt>
    <dgm:pt modelId="{F98A1287-3E45-44D5-A684-445706E4CE92}" type="pres">
      <dgm:prSet presAssocID="{6EA07B6F-15C6-4409-BFEA-E4F42A5686EC}" presName="sibTrans" presStyleCnt="0"/>
      <dgm:spPr/>
    </dgm:pt>
    <dgm:pt modelId="{ADEA3724-4B14-4931-B678-95F7E39FA888}" type="pres">
      <dgm:prSet presAssocID="{51CD4684-FE7C-4E94-80BA-EB34C88702C6}" presName="compNode" presStyleCnt="0"/>
      <dgm:spPr/>
    </dgm:pt>
    <dgm:pt modelId="{248E2120-C2F8-4963-995F-F3245C60D8B1}" type="pres">
      <dgm:prSet presAssocID="{51CD4684-FE7C-4E94-80BA-EB34C88702C6}" presName="iconBgRect" presStyleLbl="bgShp" presStyleIdx="3" presStyleCnt="4"/>
      <dgm:spPr>
        <a:prstGeom prst="round2DiagRect">
          <a:avLst>
            <a:gd name="adj1" fmla="val 29727"/>
            <a:gd name="adj2" fmla="val 0"/>
          </a:avLst>
        </a:prstGeom>
      </dgm:spPr>
    </dgm:pt>
    <dgm:pt modelId="{5D7D1A59-CDFD-42DF-955B-18E81D4B0588}" type="pres">
      <dgm:prSet presAssocID="{51CD4684-FE7C-4E94-80BA-EB34C88702C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A5EFC792-E54D-4AE0-A4AE-7231B91EC29B}" type="pres">
      <dgm:prSet presAssocID="{51CD4684-FE7C-4E94-80BA-EB34C88702C6}" presName="spaceRect" presStyleCnt="0"/>
      <dgm:spPr/>
    </dgm:pt>
    <dgm:pt modelId="{4093EAD4-5041-4609-9C79-4B1CA747AB13}" type="pres">
      <dgm:prSet presAssocID="{51CD4684-FE7C-4E94-80BA-EB34C88702C6}" presName="textRect" presStyleLbl="revTx" presStyleIdx="3" presStyleCnt="4">
        <dgm:presLayoutVars>
          <dgm:chMax val="1"/>
          <dgm:chPref val="1"/>
        </dgm:presLayoutVars>
      </dgm:prSet>
      <dgm:spPr/>
    </dgm:pt>
  </dgm:ptLst>
  <dgm:cxnLst>
    <dgm:cxn modelId="{932C0612-063D-4C62-B323-1D2C9FFC2898}" srcId="{20C87418-19CB-45AB-801C-8DF3EF64BCB8}" destId="{19C56C48-0E73-4B27-BFEB-8F2A45237546}" srcOrd="2" destOrd="0" parTransId="{E9BF57B8-E2B5-4168-A116-98D81BD8FE1C}" sibTransId="{6EA07B6F-15C6-4409-BFEA-E4F42A5686EC}"/>
    <dgm:cxn modelId="{65921D1E-BD28-4387-8CE9-068681CC47DD}" type="presOf" srcId="{24EF7536-D753-4559-93AE-51D8AE02058F}" destId="{369E64D1-5A40-44EE-91EB-3528D3090C93}" srcOrd="0" destOrd="0" presId="urn:microsoft.com/office/officeart/2018/5/layout/IconLeafLabelList"/>
    <dgm:cxn modelId="{5313EB23-01BF-4473-8EB1-68A42B90F546}" type="presOf" srcId="{51CD4684-FE7C-4E94-80BA-EB34C88702C6}" destId="{4093EAD4-5041-4609-9C79-4B1CA747AB13}" srcOrd="0" destOrd="0" presId="urn:microsoft.com/office/officeart/2018/5/layout/IconLeafLabelList"/>
    <dgm:cxn modelId="{750EBB63-1BE6-4633-8846-733B4E3302DE}" type="presOf" srcId="{F53CE6E7-B7CC-4E12-B27F-089BEC3E10A4}" destId="{0696B486-74D2-4D20-998D-6EC04A82FE20}" srcOrd="0" destOrd="0" presId="urn:microsoft.com/office/officeart/2018/5/layout/IconLeafLabelList"/>
    <dgm:cxn modelId="{BCA31946-CC9D-49DF-8246-FA1FB38D1C21}" type="presOf" srcId="{19C56C48-0E73-4B27-BFEB-8F2A45237546}" destId="{825867FE-DDAB-4A76-ADC1-909FBF6F9B82}" srcOrd="0" destOrd="0" presId="urn:microsoft.com/office/officeart/2018/5/layout/IconLeafLabelList"/>
    <dgm:cxn modelId="{7C98CA52-F490-43E0-AEC9-214E476B166A}" srcId="{20C87418-19CB-45AB-801C-8DF3EF64BCB8}" destId="{F53CE6E7-B7CC-4E12-B27F-089BEC3E10A4}" srcOrd="0" destOrd="0" parTransId="{A34E9C05-86B8-462A-9F57-FA347A61C497}" sibTransId="{BEA7FF80-ABBA-4A2C-842E-8F6F0C9235DA}"/>
    <dgm:cxn modelId="{39F91A9D-5B28-4FE0-8D22-EDD971498D08}" type="presOf" srcId="{20C87418-19CB-45AB-801C-8DF3EF64BCB8}" destId="{884263EB-73A9-484D-9ADB-6FE9093F29BA}" srcOrd="0" destOrd="0" presId="urn:microsoft.com/office/officeart/2018/5/layout/IconLeafLabelList"/>
    <dgm:cxn modelId="{AA4F5FBA-7B28-4A30-B0E5-9A18DCEB361C}" srcId="{20C87418-19CB-45AB-801C-8DF3EF64BCB8}" destId="{24EF7536-D753-4559-93AE-51D8AE02058F}" srcOrd="1" destOrd="0" parTransId="{7417F94F-A5F5-4BE8-8941-14047E8F73E2}" sibTransId="{F6B90E8E-2331-4909-8864-518B1395C3C2}"/>
    <dgm:cxn modelId="{ACE284E5-DFBC-4676-823C-833C82CB0E8F}" srcId="{20C87418-19CB-45AB-801C-8DF3EF64BCB8}" destId="{51CD4684-FE7C-4E94-80BA-EB34C88702C6}" srcOrd="3" destOrd="0" parTransId="{1D373169-CBF2-470A-9463-1E0196B1474E}" sibTransId="{1D65DB67-1599-4D0A-83A1-63EAF3A8F40D}"/>
    <dgm:cxn modelId="{82C3C616-B215-4813-84E1-1F0AF4C0397F}" type="presParOf" srcId="{884263EB-73A9-484D-9ADB-6FE9093F29BA}" destId="{4A7764B2-44CA-4AE9-9A2A-A9680D20BD6C}" srcOrd="0" destOrd="0" presId="urn:microsoft.com/office/officeart/2018/5/layout/IconLeafLabelList"/>
    <dgm:cxn modelId="{F854207A-F7D0-4764-9C08-17FA5F73CC94}" type="presParOf" srcId="{4A7764B2-44CA-4AE9-9A2A-A9680D20BD6C}" destId="{AB7E8639-C1EE-49C5-80BD-1B16A3391B8E}" srcOrd="0" destOrd="0" presId="urn:microsoft.com/office/officeart/2018/5/layout/IconLeafLabelList"/>
    <dgm:cxn modelId="{4ECE7675-B181-4A39-BD0E-219E855FA9AF}" type="presParOf" srcId="{4A7764B2-44CA-4AE9-9A2A-A9680D20BD6C}" destId="{C4350173-DA4F-46DE-8D1B-52CE266D0496}" srcOrd="1" destOrd="0" presId="urn:microsoft.com/office/officeart/2018/5/layout/IconLeafLabelList"/>
    <dgm:cxn modelId="{67F08EC6-6085-46C8-8551-A5DC5F380106}" type="presParOf" srcId="{4A7764B2-44CA-4AE9-9A2A-A9680D20BD6C}" destId="{2D84E58C-A50A-4C01-B168-2F93358E924B}" srcOrd="2" destOrd="0" presId="urn:microsoft.com/office/officeart/2018/5/layout/IconLeafLabelList"/>
    <dgm:cxn modelId="{D1791EAF-4D2C-43F6-8BBE-FF12D86625A1}" type="presParOf" srcId="{4A7764B2-44CA-4AE9-9A2A-A9680D20BD6C}" destId="{0696B486-74D2-4D20-998D-6EC04A82FE20}" srcOrd="3" destOrd="0" presId="urn:microsoft.com/office/officeart/2018/5/layout/IconLeafLabelList"/>
    <dgm:cxn modelId="{EA30B0E5-1E22-456D-AEC1-6114938F9E13}" type="presParOf" srcId="{884263EB-73A9-484D-9ADB-6FE9093F29BA}" destId="{86E0A999-0C48-414A-A6F9-2D2CB51957F6}" srcOrd="1" destOrd="0" presId="urn:microsoft.com/office/officeart/2018/5/layout/IconLeafLabelList"/>
    <dgm:cxn modelId="{F09AD8A4-E064-47CB-BA34-B5E96427C5EC}" type="presParOf" srcId="{884263EB-73A9-484D-9ADB-6FE9093F29BA}" destId="{66E3BF0B-DB71-4752-A055-DFFD83ADB4A4}" srcOrd="2" destOrd="0" presId="urn:microsoft.com/office/officeart/2018/5/layout/IconLeafLabelList"/>
    <dgm:cxn modelId="{879DE4A4-D0AC-4CDE-8832-E600DE1C47ED}" type="presParOf" srcId="{66E3BF0B-DB71-4752-A055-DFFD83ADB4A4}" destId="{07F76CB5-D1F1-4D95-A8E3-2A2850DF1FA2}" srcOrd="0" destOrd="0" presId="urn:microsoft.com/office/officeart/2018/5/layout/IconLeafLabelList"/>
    <dgm:cxn modelId="{7A6BB684-1130-4C35-B8E5-A6A70622E7D1}" type="presParOf" srcId="{66E3BF0B-DB71-4752-A055-DFFD83ADB4A4}" destId="{12301E54-AD0F-446D-8643-8C67B7F2FDD6}" srcOrd="1" destOrd="0" presId="urn:microsoft.com/office/officeart/2018/5/layout/IconLeafLabelList"/>
    <dgm:cxn modelId="{C5115E5E-934A-4AD1-93BC-C89FA937071E}" type="presParOf" srcId="{66E3BF0B-DB71-4752-A055-DFFD83ADB4A4}" destId="{81A6646F-920C-4685-8D4E-AA437C536074}" srcOrd="2" destOrd="0" presId="urn:microsoft.com/office/officeart/2018/5/layout/IconLeafLabelList"/>
    <dgm:cxn modelId="{69CCE708-BFFD-4F3C-BB05-AABAF6226D92}" type="presParOf" srcId="{66E3BF0B-DB71-4752-A055-DFFD83ADB4A4}" destId="{369E64D1-5A40-44EE-91EB-3528D3090C93}" srcOrd="3" destOrd="0" presId="urn:microsoft.com/office/officeart/2018/5/layout/IconLeafLabelList"/>
    <dgm:cxn modelId="{DAE0C177-7BE3-48E7-9AE6-CC20628E3F5F}" type="presParOf" srcId="{884263EB-73A9-484D-9ADB-6FE9093F29BA}" destId="{F9128B15-B580-45A6-8332-DC91752B8055}" srcOrd="3" destOrd="0" presId="urn:microsoft.com/office/officeart/2018/5/layout/IconLeafLabelList"/>
    <dgm:cxn modelId="{7F1E8B81-D8AF-4E25-A4F5-E31A4348E5FD}" type="presParOf" srcId="{884263EB-73A9-484D-9ADB-6FE9093F29BA}" destId="{012ED77C-D46E-4130-A31A-CC2FB6181F06}" srcOrd="4" destOrd="0" presId="urn:microsoft.com/office/officeart/2018/5/layout/IconLeafLabelList"/>
    <dgm:cxn modelId="{90E4D400-4F7F-4725-9EE0-BBAFC0D24A93}" type="presParOf" srcId="{012ED77C-D46E-4130-A31A-CC2FB6181F06}" destId="{728F0682-A964-41D4-BC45-3F82BD9200F3}" srcOrd="0" destOrd="0" presId="urn:microsoft.com/office/officeart/2018/5/layout/IconLeafLabelList"/>
    <dgm:cxn modelId="{D1CF19C7-E465-49FC-9EAF-E3C94C4B2BB1}" type="presParOf" srcId="{012ED77C-D46E-4130-A31A-CC2FB6181F06}" destId="{0F8E898E-FC18-4BDF-A636-CB5F22175CD0}" srcOrd="1" destOrd="0" presId="urn:microsoft.com/office/officeart/2018/5/layout/IconLeafLabelList"/>
    <dgm:cxn modelId="{223F8D62-A236-4245-85E6-D2EDDB10B73B}" type="presParOf" srcId="{012ED77C-D46E-4130-A31A-CC2FB6181F06}" destId="{F274D129-E307-4725-9BED-0F01592A241B}" srcOrd="2" destOrd="0" presId="urn:microsoft.com/office/officeart/2018/5/layout/IconLeafLabelList"/>
    <dgm:cxn modelId="{7B46EC02-E58D-4495-8F15-3E392D99ABFB}" type="presParOf" srcId="{012ED77C-D46E-4130-A31A-CC2FB6181F06}" destId="{825867FE-DDAB-4A76-ADC1-909FBF6F9B82}" srcOrd="3" destOrd="0" presId="urn:microsoft.com/office/officeart/2018/5/layout/IconLeafLabelList"/>
    <dgm:cxn modelId="{375A8746-3895-487F-9B53-539CFF972C9A}" type="presParOf" srcId="{884263EB-73A9-484D-9ADB-6FE9093F29BA}" destId="{F98A1287-3E45-44D5-A684-445706E4CE92}" srcOrd="5" destOrd="0" presId="urn:microsoft.com/office/officeart/2018/5/layout/IconLeafLabelList"/>
    <dgm:cxn modelId="{D17419DF-4AA5-4895-9D88-BD2D59B3E039}" type="presParOf" srcId="{884263EB-73A9-484D-9ADB-6FE9093F29BA}" destId="{ADEA3724-4B14-4931-B678-95F7E39FA888}" srcOrd="6" destOrd="0" presId="urn:microsoft.com/office/officeart/2018/5/layout/IconLeafLabelList"/>
    <dgm:cxn modelId="{D5C0D9BD-DE22-42DD-B233-B148507FB3A6}" type="presParOf" srcId="{ADEA3724-4B14-4931-B678-95F7E39FA888}" destId="{248E2120-C2F8-4963-995F-F3245C60D8B1}" srcOrd="0" destOrd="0" presId="urn:microsoft.com/office/officeart/2018/5/layout/IconLeafLabelList"/>
    <dgm:cxn modelId="{E17DFAFA-D49D-4F73-882F-729C8EAB5C0A}" type="presParOf" srcId="{ADEA3724-4B14-4931-B678-95F7E39FA888}" destId="{5D7D1A59-CDFD-42DF-955B-18E81D4B0588}" srcOrd="1" destOrd="0" presId="urn:microsoft.com/office/officeart/2018/5/layout/IconLeafLabelList"/>
    <dgm:cxn modelId="{784ED861-569F-482E-8FBA-5938848DA90E}" type="presParOf" srcId="{ADEA3724-4B14-4931-B678-95F7E39FA888}" destId="{A5EFC792-E54D-4AE0-A4AE-7231B91EC29B}" srcOrd="2" destOrd="0" presId="urn:microsoft.com/office/officeart/2018/5/layout/IconLeafLabelList"/>
    <dgm:cxn modelId="{E4F023F8-8D39-43A5-BA67-A1D69E5D8C39}" type="presParOf" srcId="{ADEA3724-4B14-4931-B678-95F7E39FA888}" destId="{4093EAD4-5041-4609-9C79-4B1CA747AB1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C817F4-C8F3-4CCB-83CA-A765816C695B}">
      <dsp:nvSpPr>
        <dsp:cNvPr id="0" name=""/>
        <dsp:cNvSpPr/>
      </dsp:nvSpPr>
      <dsp:spPr>
        <a:xfrm>
          <a:off x="1747800" y="22478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27FB2C-D11D-44F6-A013-3612458FA775}">
      <dsp:nvSpPr>
        <dsp:cNvPr id="0" name=""/>
        <dsp:cNvSpPr/>
      </dsp:nvSpPr>
      <dsp:spPr>
        <a:xfrm>
          <a:off x="559800" y="2754057"/>
          <a:ext cx="432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i="1" kern="1200"/>
            <a:t>Get ready for an Exciting Expedition Through Tennessee’s Educational Landscape</a:t>
          </a:r>
          <a:endParaRPr lang="en-US" sz="1100" kern="1200"/>
        </a:p>
      </dsp:txBody>
      <dsp:txXfrm>
        <a:off x="559800" y="2754057"/>
        <a:ext cx="4320000" cy="1372500"/>
      </dsp:txXfrm>
    </dsp:sp>
    <dsp:sp modelId="{7080FF3D-68CD-494F-990B-0FA322D9CCDA}">
      <dsp:nvSpPr>
        <dsp:cNvPr id="0" name=""/>
        <dsp:cNvSpPr/>
      </dsp:nvSpPr>
      <dsp:spPr>
        <a:xfrm>
          <a:off x="6823800" y="224780"/>
          <a:ext cx="1944000" cy="1944000"/>
        </a:xfrm>
        <a:prstGeom prst="rect">
          <a:avLst/>
        </a:prstGeom>
        <a:blipFill>
          <a:blip xmlns:r="http://schemas.openxmlformats.org/officeDocument/2006/relationships" r:embed="rId3"/>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DC22C8-75F8-4DBF-B957-DD577256B588}">
      <dsp:nvSpPr>
        <dsp:cNvPr id="0" name=""/>
        <dsp:cNvSpPr/>
      </dsp:nvSpPr>
      <dsp:spPr>
        <a:xfrm>
          <a:off x="5635800" y="2754057"/>
          <a:ext cx="432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i="1" kern="1200"/>
            <a:t>Hop aboard the Education Connection Express, where the thrilling ride through Tennessee's academic wonderland awaits! Disclaimer: While I can't promise literal seat-jumping excitement for passengers already onboard this adventure, I do guarantee a journey full of meaningful discovery and insight. With the mighty quartet of Python, Excel, Power BI and Tableau at my disposal, let's make a positive impact on our youth and unleash the potential of our future leaders. So, fasten your seat belt and get ready for a detailed and fun, yet enlightening experience!</a:t>
          </a:r>
          <a:endParaRPr lang="en-US" sz="1100" kern="1200"/>
        </a:p>
      </dsp:txBody>
      <dsp:txXfrm>
        <a:off x="5635800" y="2754057"/>
        <a:ext cx="4320000" cy="13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4BC9F-2E5B-476F-8A5F-AF7D3733396A}">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6BCFF-1675-4336-B7D0-B632720CA2CE}">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i="1" kern="1200"/>
            <a:t>1) What are the key factors influencing college-going rates and educational attainment in different Tennessee counties?</a:t>
          </a:r>
          <a:endParaRPr lang="en-US" sz="1400" kern="1200"/>
        </a:p>
      </dsp:txBody>
      <dsp:txXfrm>
        <a:off x="59990" y="2654049"/>
        <a:ext cx="3226223" cy="720000"/>
      </dsp:txXfrm>
    </dsp:sp>
    <dsp:sp modelId="{979AE449-198E-4564-8D43-3E47AAE72B2B}">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2D352-1240-4771-A91F-C1DCD9DA9BDC}">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i="1" kern="1200"/>
            <a:t>2) How do these factors shape undergraduate degree completion?</a:t>
          </a:r>
          <a:endParaRPr lang="en-US" sz="1400" kern="1200"/>
        </a:p>
      </dsp:txBody>
      <dsp:txXfrm>
        <a:off x="3850802" y="2654049"/>
        <a:ext cx="3226223" cy="720000"/>
      </dsp:txXfrm>
    </dsp:sp>
    <dsp:sp modelId="{257C33A2-8110-42CF-95D6-B7A034BA4209}">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C3C82-7372-4997-9392-0238C80F2D95}">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i="1" kern="1200"/>
            <a:t>3) How do they shape financial aid accessibility?</a:t>
          </a:r>
          <a:endParaRPr lang="en-US" sz="1400" kern="1200"/>
        </a:p>
      </dsp:txBody>
      <dsp:txXfrm>
        <a:off x="7641615" y="2654049"/>
        <a:ext cx="32262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E8639-C1EE-49C5-80BD-1B16A3391B8E}">
      <dsp:nvSpPr>
        <dsp:cNvPr id="0" name=""/>
        <dsp:cNvSpPr/>
      </dsp:nvSpPr>
      <dsp:spPr>
        <a:xfrm>
          <a:off x="562927" y="536506"/>
          <a:ext cx="1445998" cy="1445998"/>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350173-DA4F-46DE-8D1B-52CE266D0496}">
      <dsp:nvSpPr>
        <dsp:cNvPr id="0" name=""/>
        <dsp:cNvSpPr/>
      </dsp:nvSpPr>
      <dsp:spPr>
        <a:xfrm>
          <a:off x="871091" y="8446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96B486-74D2-4D20-998D-6EC04A82FE20}">
      <dsp:nvSpPr>
        <dsp:cNvPr id="0" name=""/>
        <dsp:cNvSpPr/>
      </dsp:nvSpPr>
      <dsp:spPr>
        <a:xfrm>
          <a:off x="10068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Expenditures</a:t>
          </a:r>
        </a:p>
      </dsp:txBody>
      <dsp:txXfrm>
        <a:off x="100682" y="2432898"/>
        <a:ext cx="2370489" cy="720000"/>
      </dsp:txXfrm>
    </dsp:sp>
    <dsp:sp modelId="{07F76CB5-D1F1-4D95-A8E3-2A2850DF1FA2}">
      <dsp:nvSpPr>
        <dsp:cNvPr id="0" name=""/>
        <dsp:cNvSpPr/>
      </dsp:nvSpPr>
      <dsp:spPr>
        <a:xfrm>
          <a:off x="3348252" y="536506"/>
          <a:ext cx="1445998" cy="1445998"/>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301E54-AD0F-446D-8643-8C67B7F2FDD6}">
      <dsp:nvSpPr>
        <dsp:cNvPr id="0" name=""/>
        <dsp:cNvSpPr/>
      </dsp:nvSpPr>
      <dsp:spPr>
        <a:xfrm>
          <a:off x="3656416" y="8446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9E64D1-5A40-44EE-91EB-3528D3090C93}">
      <dsp:nvSpPr>
        <dsp:cNvPr id="0" name=""/>
        <dsp:cNvSpPr/>
      </dsp:nvSpPr>
      <dsp:spPr>
        <a:xfrm>
          <a:off x="288600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Regional </a:t>
          </a:r>
        </a:p>
      </dsp:txBody>
      <dsp:txXfrm>
        <a:off x="2886007" y="2432898"/>
        <a:ext cx="2370489" cy="720000"/>
      </dsp:txXfrm>
    </dsp:sp>
    <dsp:sp modelId="{728F0682-A964-41D4-BC45-3F82BD9200F3}">
      <dsp:nvSpPr>
        <dsp:cNvPr id="0" name=""/>
        <dsp:cNvSpPr/>
      </dsp:nvSpPr>
      <dsp:spPr>
        <a:xfrm>
          <a:off x="6133577" y="536506"/>
          <a:ext cx="1445998" cy="1445998"/>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8E898E-FC18-4BDF-A636-CB5F22175CD0}">
      <dsp:nvSpPr>
        <dsp:cNvPr id="0" name=""/>
        <dsp:cNvSpPr/>
      </dsp:nvSpPr>
      <dsp:spPr>
        <a:xfrm>
          <a:off x="6441741" y="8446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5867FE-DDAB-4A76-ADC1-909FBF6F9B82}">
      <dsp:nvSpPr>
        <dsp:cNvPr id="0" name=""/>
        <dsp:cNvSpPr/>
      </dsp:nvSpPr>
      <dsp:spPr>
        <a:xfrm>
          <a:off x="5671332"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Colleges</a:t>
          </a:r>
        </a:p>
      </dsp:txBody>
      <dsp:txXfrm>
        <a:off x="5671332" y="2432898"/>
        <a:ext cx="2370489" cy="720000"/>
      </dsp:txXfrm>
    </dsp:sp>
    <dsp:sp modelId="{248E2120-C2F8-4963-995F-F3245C60D8B1}">
      <dsp:nvSpPr>
        <dsp:cNvPr id="0" name=""/>
        <dsp:cNvSpPr/>
      </dsp:nvSpPr>
      <dsp:spPr>
        <a:xfrm>
          <a:off x="8918902" y="536506"/>
          <a:ext cx="1445998" cy="1445998"/>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D1A59-CDFD-42DF-955B-18E81D4B0588}">
      <dsp:nvSpPr>
        <dsp:cNvPr id="0" name=""/>
        <dsp:cNvSpPr/>
      </dsp:nvSpPr>
      <dsp:spPr>
        <a:xfrm>
          <a:off x="9227066" y="8446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93EAD4-5041-4609-9C79-4B1CA747AB13}">
      <dsp:nvSpPr>
        <dsp:cNvPr id="0" name=""/>
        <dsp:cNvSpPr/>
      </dsp:nvSpPr>
      <dsp:spPr>
        <a:xfrm>
          <a:off x="8456657" y="24328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Returning Adult Education</a:t>
          </a:r>
        </a:p>
      </dsp:txBody>
      <dsp:txXfrm>
        <a:off x="8456657" y="2432898"/>
        <a:ext cx="237048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19EBF-F22E-42F3-8E05-D158BBDDF73E}"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29014A-B1F2-40FA-8AC9-69F3086A7AD8}" type="slidenum">
              <a:rPr lang="en-US" smtClean="0"/>
              <a:t>‹#›</a:t>
            </a:fld>
            <a:endParaRPr lang="en-US"/>
          </a:p>
        </p:txBody>
      </p:sp>
    </p:spTree>
    <p:extLst>
      <p:ext uri="{BB962C8B-B14F-4D97-AF65-F5344CB8AC3E}">
        <p14:creationId xmlns:p14="http://schemas.microsoft.com/office/powerpoint/2010/main" val="3929799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aboard the 'Education Connection Express'! Just like the roller coasters at Dollywood, the journey towards a college degree is filled with ups and downs. But together, we can turn education from a privilege into a right.</a:t>
            </a:r>
          </a:p>
        </p:txBody>
      </p:sp>
      <p:sp>
        <p:nvSpPr>
          <p:cNvPr id="4" name="Slide Number Placeholder 3"/>
          <p:cNvSpPr>
            <a:spLocks noGrp="1"/>
          </p:cNvSpPr>
          <p:nvPr>
            <p:ph type="sldNum" sz="quarter" idx="5"/>
          </p:nvPr>
        </p:nvSpPr>
        <p:spPr/>
        <p:txBody>
          <a:bodyPr/>
          <a:lstStyle/>
          <a:p>
            <a:fld id="{FC29014A-B1F2-40FA-8AC9-69F3086A7AD8}" type="slidenum">
              <a:rPr lang="en-US" smtClean="0"/>
              <a:t>1</a:t>
            </a:fld>
            <a:endParaRPr lang="en-US"/>
          </a:p>
        </p:txBody>
      </p:sp>
    </p:spTree>
    <p:extLst>
      <p:ext uri="{BB962C8B-B14F-4D97-AF65-F5344CB8AC3E}">
        <p14:creationId xmlns:p14="http://schemas.microsoft.com/office/powerpoint/2010/main" val="4189931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Bachelor Degree attainment rates are trending upwards, but the economically disadvantaged kids based on the TN grad metrics still haven’t changed much at all.</a:t>
            </a:r>
          </a:p>
        </p:txBody>
      </p:sp>
      <p:sp>
        <p:nvSpPr>
          <p:cNvPr id="4" name="Slide Number Placeholder 3"/>
          <p:cNvSpPr>
            <a:spLocks noGrp="1"/>
          </p:cNvSpPr>
          <p:nvPr>
            <p:ph type="sldNum" sz="quarter" idx="5"/>
          </p:nvPr>
        </p:nvSpPr>
        <p:spPr/>
        <p:txBody>
          <a:bodyPr/>
          <a:lstStyle/>
          <a:p>
            <a:fld id="{FC29014A-B1F2-40FA-8AC9-69F3086A7AD8}" type="slidenum">
              <a:rPr lang="en-US" smtClean="0"/>
              <a:t>14</a:t>
            </a:fld>
            <a:endParaRPr lang="en-US"/>
          </a:p>
        </p:txBody>
      </p:sp>
    </p:spTree>
    <p:extLst>
      <p:ext uri="{BB962C8B-B14F-4D97-AF65-F5344CB8AC3E}">
        <p14:creationId xmlns:p14="http://schemas.microsoft.com/office/powerpoint/2010/main" val="3433732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(2021 – ACS CENSUS) Table for geographical mobility in past year by education attainment for current residence. (moved from different county within state, moved within same county, moved from diff. state, same house, moved from abroad And totals for all. (per census Margin of Error explanation – numbers are represented with 90% confidence.</a:t>
            </a:r>
          </a:p>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16</a:t>
            </a:fld>
            <a:endParaRPr lang="en-US"/>
          </a:p>
        </p:txBody>
      </p:sp>
    </p:spTree>
    <p:extLst>
      <p:ext uri="{BB962C8B-B14F-4D97-AF65-F5344CB8AC3E}">
        <p14:creationId xmlns:p14="http://schemas.microsoft.com/office/powerpoint/2010/main" val="1697309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growing up in a small rural county, where everyone knows your name, and attending the lone high school. Their sports, and the weekly mugshots in the paper of the people who got left behind,  are the heart of the town. That's my story, and it's filled with the harsh realities of uneven resources. When you’re at that age, you don’t really seem to realize it until someone else points out your transgressions you once called charm, or even grit. But rather than just a memory, lately it's become the fuel for my passion project.  Especially after being given the tools through NSS that are required to visually spark conversations through relatability and empathy.</a:t>
            </a:r>
          </a:p>
        </p:txBody>
      </p:sp>
      <p:sp>
        <p:nvSpPr>
          <p:cNvPr id="4" name="Slide Number Placeholder 3"/>
          <p:cNvSpPr>
            <a:spLocks noGrp="1"/>
          </p:cNvSpPr>
          <p:nvPr>
            <p:ph type="sldNum" sz="quarter" idx="5"/>
          </p:nvPr>
        </p:nvSpPr>
        <p:spPr/>
        <p:txBody>
          <a:bodyPr/>
          <a:lstStyle/>
          <a:p>
            <a:fld id="{FC29014A-B1F2-40FA-8AC9-69F3086A7AD8}" type="slidenum">
              <a:rPr lang="en-US" smtClean="0"/>
              <a:t>2</a:t>
            </a:fld>
            <a:endParaRPr lang="en-US"/>
          </a:p>
        </p:txBody>
      </p:sp>
    </p:spTree>
    <p:extLst>
      <p:ext uri="{BB962C8B-B14F-4D97-AF65-F5344CB8AC3E}">
        <p14:creationId xmlns:p14="http://schemas.microsoft.com/office/powerpoint/2010/main" val="1655582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capstone project is all about leveling the playing field. It's about giving every kid, regardless of their background, a ticket to ride. So, choo </a:t>
            </a:r>
            <a:r>
              <a:rPr lang="en-US" dirty="0" err="1"/>
              <a:t>choo</a:t>
            </a:r>
            <a:r>
              <a:rPr lang="en-US" dirty="0"/>
              <a:t>! Let's embark on a journey for change, where we'll explore the relationship between counties in TN, their bachelor degree attainment rates, financial , and how we can close the educational gap.</a:t>
            </a:r>
          </a:p>
        </p:txBody>
      </p:sp>
      <p:sp>
        <p:nvSpPr>
          <p:cNvPr id="4" name="Slide Number Placeholder 3"/>
          <p:cNvSpPr>
            <a:spLocks noGrp="1"/>
          </p:cNvSpPr>
          <p:nvPr>
            <p:ph type="sldNum" sz="quarter" idx="5"/>
          </p:nvPr>
        </p:nvSpPr>
        <p:spPr/>
        <p:txBody>
          <a:bodyPr/>
          <a:lstStyle/>
          <a:p>
            <a:fld id="{FC29014A-B1F2-40FA-8AC9-69F3086A7AD8}" type="slidenum">
              <a:rPr lang="en-US" smtClean="0"/>
              <a:t>3</a:t>
            </a:fld>
            <a:endParaRPr lang="en-US"/>
          </a:p>
        </p:txBody>
      </p:sp>
    </p:spTree>
    <p:extLst>
      <p:ext uri="{BB962C8B-B14F-4D97-AF65-F5344CB8AC3E}">
        <p14:creationId xmlns:p14="http://schemas.microsoft.com/office/powerpoint/2010/main" val="141474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5</a:t>
            </a:fld>
            <a:endParaRPr lang="en-US"/>
          </a:p>
        </p:txBody>
      </p:sp>
    </p:spTree>
    <p:extLst>
      <p:ext uri="{BB962C8B-B14F-4D97-AF65-F5344CB8AC3E}">
        <p14:creationId xmlns:p14="http://schemas.microsoft.com/office/powerpoint/2010/main" val="267572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College going rates. Counties such as Jackson, Fayette, Shelby, and Stewart county all had noticeable drops in college going attendance, but counties like Williamson and Perry managed to remain somewhat similar. Could this be a covid or financial factor or both?</a:t>
            </a:r>
          </a:p>
        </p:txBody>
      </p:sp>
      <p:sp>
        <p:nvSpPr>
          <p:cNvPr id="4" name="Slide Number Placeholder 3"/>
          <p:cNvSpPr>
            <a:spLocks noGrp="1"/>
          </p:cNvSpPr>
          <p:nvPr>
            <p:ph type="sldNum" sz="quarter" idx="5"/>
          </p:nvPr>
        </p:nvSpPr>
        <p:spPr/>
        <p:txBody>
          <a:bodyPr/>
          <a:lstStyle/>
          <a:p>
            <a:fld id="{FC29014A-B1F2-40FA-8AC9-69F3086A7AD8}" type="slidenum">
              <a:rPr lang="en-US" smtClean="0"/>
              <a:t>7</a:t>
            </a:fld>
            <a:endParaRPr lang="en-US"/>
          </a:p>
        </p:txBody>
      </p:sp>
    </p:spTree>
    <p:extLst>
      <p:ext uri="{BB962C8B-B14F-4D97-AF65-F5344CB8AC3E}">
        <p14:creationId xmlns:p14="http://schemas.microsoft.com/office/powerpoint/2010/main" val="203834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(2021 – ACS CENSUS) Table for geographical mobility in past year by education attainment for current residence. (moved from different county within state, moved within same county, moved from diff. state, same house, moved from abroad And totals for all. (per census Margin of Error explanation – numbers are represented with 90% confidence.</a:t>
            </a:r>
          </a:p>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9</a:t>
            </a:fld>
            <a:endParaRPr lang="en-US"/>
          </a:p>
        </p:txBody>
      </p:sp>
    </p:spTree>
    <p:extLst>
      <p:ext uri="{BB962C8B-B14F-4D97-AF65-F5344CB8AC3E}">
        <p14:creationId xmlns:p14="http://schemas.microsoft.com/office/powerpoint/2010/main" val="2929294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telling, yet unfortunate chart displays a county’s percentage of adults compared to their county’s total population that have obtained at least a Bachelor’s Degree.</a:t>
            </a:r>
          </a:p>
        </p:txBody>
      </p:sp>
      <p:sp>
        <p:nvSpPr>
          <p:cNvPr id="4" name="Slide Number Placeholder 3"/>
          <p:cNvSpPr>
            <a:spLocks noGrp="1"/>
          </p:cNvSpPr>
          <p:nvPr>
            <p:ph type="sldNum" sz="quarter" idx="5"/>
          </p:nvPr>
        </p:nvSpPr>
        <p:spPr/>
        <p:txBody>
          <a:bodyPr/>
          <a:lstStyle/>
          <a:p>
            <a:fld id="{FC29014A-B1F2-40FA-8AC9-69F3086A7AD8}" type="slidenum">
              <a:rPr lang="en-US" smtClean="0"/>
              <a:t>10</a:t>
            </a:fld>
            <a:endParaRPr lang="en-US"/>
          </a:p>
        </p:txBody>
      </p:sp>
    </p:spTree>
    <p:extLst>
      <p:ext uri="{BB962C8B-B14F-4D97-AF65-F5344CB8AC3E}">
        <p14:creationId xmlns:p14="http://schemas.microsoft.com/office/powerpoint/2010/main" val="1117214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wanted to look further into the trends over the years of counties, and their metrics with ready-grad students for financial disparities to see if there could be any correlation found.</a:t>
            </a:r>
            <a:br>
              <a:rPr lang="en-US" dirty="0"/>
            </a:br>
            <a:r>
              <a:rPr lang="en-US" sz="1200" dirty="0"/>
              <a:t>Higher concentrated schools tend to skew lines, but still noticeable separation between economically and non-economically disadvantaged. </a:t>
            </a:r>
          </a:p>
          <a:p>
            <a:endParaRPr lang="en-US" dirty="0"/>
          </a:p>
        </p:txBody>
      </p:sp>
      <p:sp>
        <p:nvSpPr>
          <p:cNvPr id="4" name="Slide Number Placeholder 3"/>
          <p:cNvSpPr>
            <a:spLocks noGrp="1"/>
          </p:cNvSpPr>
          <p:nvPr>
            <p:ph type="sldNum" sz="quarter" idx="5"/>
          </p:nvPr>
        </p:nvSpPr>
        <p:spPr/>
        <p:txBody>
          <a:bodyPr/>
          <a:lstStyle/>
          <a:p>
            <a:fld id="{FC29014A-B1F2-40FA-8AC9-69F3086A7AD8}" type="slidenum">
              <a:rPr lang="en-US" smtClean="0"/>
              <a:t>12</a:t>
            </a:fld>
            <a:endParaRPr lang="en-US"/>
          </a:p>
        </p:txBody>
      </p:sp>
    </p:spTree>
    <p:extLst>
      <p:ext uri="{BB962C8B-B14F-4D97-AF65-F5344CB8AC3E}">
        <p14:creationId xmlns:p14="http://schemas.microsoft.com/office/powerpoint/2010/main" val="637736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all the test scores throughout the state for High School students that are identified as “Economically Disadvantaged”</a:t>
            </a:r>
          </a:p>
        </p:txBody>
      </p:sp>
      <p:sp>
        <p:nvSpPr>
          <p:cNvPr id="4" name="Slide Number Placeholder 3"/>
          <p:cNvSpPr>
            <a:spLocks noGrp="1"/>
          </p:cNvSpPr>
          <p:nvPr>
            <p:ph type="sldNum" sz="quarter" idx="5"/>
          </p:nvPr>
        </p:nvSpPr>
        <p:spPr/>
        <p:txBody>
          <a:bodyPr/>
          <a:lstStyle/>
          <a:p>
            <a:fld id="{FC29014A-B1F2-40FA-8AC9-69F3086A7AD8}" type="slidenum">
              <a:rPr lang="en-US" smtClean="0"/>
              <a:t>13</a:t>
            </a:fld>
            <a:endParaRPr lang="en-US"/>
          </a:p>
        </p:txBody>
      </p:sp>
    </p:spTree>
    <p:extLst>
      <p:ext uri="{BB962C8B-B14F-4D97-AF65-F5344CB8AC3E}">
        <p14:creationId xmlns:p14="http://schemas.microsoft.com/office/powerpoint/2010/main" val="379564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151794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57860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1452872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B084C-042C-117C-656B-EE93FB588980}"/>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99AE9593-B122-76EC-D82D-4BD10270B191}"/>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46C54A-2D80-D2A4-CB72-7349E045D6B6}"/>
              </a:ext>
            </a:extLst>
          </p:cNvPr>
          <p:cNvSpPr>
            <a:spLocks noGrp="1"/>
          </p:cNvSpPr>
          <p:nvPr>
            <p:ph type="dt" sz="half" idx="10"/>
          </p:nvPr>
        </p:nvSpPr>
        <p:spPr/>
        <p:txBody>
          <a:bodyPr/>
          <a:lstStyle/>
          <a:p>
            <a:fld id="{33F7F07A-D2D8-48C1-9228-2446BB1D2C41}" type="datetimeFigureOut">
              <a:rPr lang="en-US" smtClean="0"/>
              <a:t>8/15/2023</a:t>
            </a:fld>
            <a:endParaRPr lang="en-US"/>
          </a:p>
        </p:txBody>
      </p:sp>
      <p:sp>
        <p:nvSpPr>
          <p:cNvPr id="5" name="Footer Placeholder 4">
            <a:extLst>
              <a:ext uri="{FF2B5EF4-FFF2-40B4-BE49-F238E27FC236}">
                <a16:creationId xmlns:a16="http://schemas.microsoft.com/office/drawing/2014/main" id="{17764871-D021-8704-23CF-0B439E073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55697-D153-B464-E9F5-87CB0A6DA169}"/>
              </a:ext>
            </a:extLst>
          </p:cNvPr>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80748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F7F07A-D2D8-48C1-9228-2446BB1D2C41}" type="datetimeFigureOut">
              <a:rPr lang="en-US" smtClean="0"/>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12352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F7F07A-D2D8-48C1-9228-2446BB1D2C41}" type="datetimeFigureOut">
              <a:rPr lang="en-US" smtClean="0"/>
              <a:t>8/15/2023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678692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F7F07A-D2D8-48C1-9228-2446BB1D2C41}" type="datetimeFigureOut">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95260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F7F07A-D2D8-48C1-9228-2446BB1D2C41}" type="datetimeFigureOut">
              <a:rPr lang="en-US" smtClean="0"/>
              <a:t>8/15/2023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11076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F7F07A-D2D8-48C1-9228-2446BB1D2C41}" type="datetimeFigureOut">
              <a:rPr lang="en-US" smtClean="0"/>
              <a:t>8/15/2023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47389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F7F07A-D2D8-48C1-9228-2446BB1D2C41}" type="datetimeFigureOut">
              <a:rPr lang="en-US" smtClean="0"/>
              <a:t>8/15/2023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698083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F7F07A-D2D8-48C1-9228-2446BB1D2C41}" type="datetimeFigureOut">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251322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F7F07A-D2D8-48C1-9228-2446BB1D2C41}" type="datetimeFigureOut">
              <a:rPr lang="en-US" smtClean="0"/>
              <a:t>8/15/2023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3FDC26-54A1-4D94-AACF-290EC6731118}" type="slidenum">
              <a:rPr lang="en-US" smtClean="0"/>
              <a:t>‹#›</a:t>
            </a:fld>
            <a:endParaRPr lang="en-US"/>
          </a:p>
        </p:txBody>
      </p:sp>
    </p:spTree>
    <p:extLst>
      <p:ext uri="{BB962C8B-B14F-4D97-AF65-F5344CB8AC3E}">
        <p14:creationId xmlns:p14="http://schemas.microsoft.com/office/powerpoint/2010/main" val="673753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7F07A-D2D8-48C1-9228-2446BB1D2C41}" type="datetimeFigureOut">
              <a:rPr lang="en-US" smtClean="0"/>
              <a:t>8/15/2023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3FDC26-54A1-4D94-AACF-290EC6731118}" type="slidenum">
              <a:rPr lang="en-US" smtClean="0"/>
              <a:t>‹#›</a:t>
            </a:fld>
            <a:endParaRPr lang="en-US"/>
          </a:p>
        </p:txBody>
      </p:sp>
    </p:spTree>
    <p:extLst>
      <p:ext uri="{BB962C8B-B14F-4D97-AF65-F5344CB8AC3E}">
        <p14:creationId xmlns:p14="http://schemas.microsoft.com/office/powerpoint/2010/main" val="335201458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5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59">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98EFDA-48A8-DDE5-BE85-696E9CC324E5}"/>
              </a:ext>
            </a:extLst>
          </p:cNvPr>
          <p:cNvSpPr>
            <a:spLocks noGrp="1"/>
          </p:cNvSpPr>
          <p:nvPr>
            <p:ph type="ctrTitle"/>
          </p:nvPr>
        </p:nvSpPr>
        <p:spPr>
          <a:xfrm>
            <a:off x="699714" y="5490971"/>
            <a:ext cx="6962072" cy="1159200"/>
          </a:xfrm>
        </p:spPr>
        <p:txBody>
          <a:bodyPr anchor="ctr">
            <a:normAutofit/>
          </a:bodyPr>
          <a:lstStyle/>
          <a:p>
            <a:pPr algn="l"/>
            <a:r>
              <a:rPr lang="en-US" sz="2800">
                <a:solidFill>
                  <a:srgbClr val="FFFFFF"/>
                </a:solidFill>
              </a:rPr>
              <a:t>Education Connection Express: </a:t>
            </a:r>
            <a:br>
              <a:rPr lang="en-US" sz="2800">
                <a:solidFill>
                  <a:srgbClr val="FFFFFF"/>
                </a:solidFill>
              </a:rPr>
            </a:br>
            <a:r>
              <a:rPr lang="en-US" sz="2800">
                <a:solidFill>
                  <a:srgbClr val="FFFFFF"/>
                </a:solidFill>
              </a:rPr>
              <a:t>Unleashing Tennessee's Academic Potential</a:t>
            </a:r>
          </a:p>
        </p:txBody>
      </p:sp>
      <p:sp>
        <p:nvSpPr>
          <p:cNvPr id="3" name="Subtitle 2">
            <a:extLst>
              <a:ext uri="{FF2B5EF4-FFF2-40B4-BE49-F238E27FC236}">
                <a16:creationId xmlns:a16="http://schemas.microsoft.com/office/drawing/2014/main" id="{F565FE6C-5C5D-E75C-83EC-E001D3B15F2A}"/>
              </a:ext>
            </a:extLst>
          </p:cNvPr>
          <p:cNvSpPr>
            <a:spLocks noGrp="1"/>
          </p:cNvSpPr>
          <p:nvPr>
            <p:ph type="subTitle" idx="1"/>
          </p:nvPr>
        </p:nvSpPr>
        <p:spPr>
          <a:xfrm>
            <a:off x="8456522" y="5633765"/>
            <a:ext cx="3408555" cy="873612"/>
          </a:xfrm>
        </p:spPr>
        <p:txBody>
          <a:bodyPr anchor="ctr">
            <a:normAutofit/>
          </a:bodyPr>
          <a:lstStyle/>
          <a:p>
            <a:pPr algn="l"/>
            <a:r>
              <a:rPr lang="en-US" sz="1100">
                <a:solidFill>
                  <a:srgbClr val="FFFFFF"/>
                </a:solidFill>
              </a:rPr>
              <a:t>A Journey Through Data, Discovery, and Empowerment</a:t>
            </a:r>
          </a:p>
          <a:p>
            <a:pPr algn="l"/>
            <a:r>
              <a:rPr lang="en-US" sz="1100">
                <a:solidFill>
                  <a:srgbClr val="FFFFFF"/>
                </a:solidFill>
              </a:rPr>
              <a:t>Patrick Johnston </a:t>
            </a:r>
          </a:p>
          <a:p>
            <a:pPr algn="l"/>
            <a:r>
              <a:rPr lang="en-US" sz="1100">
                <a:solidFill>
                  <a:srgbClr val="FFFFFF"/>
                </a:solidFill>
              </a:rPr>
              <a:t>8/18/2023</a:t>
            </a:r>
          </a:p>
        </p:txBody>
      </p:sp>
      <p:pic>
        <p:nvPicPr>
          <p:cNvPr id="7" name="Graphic 6" descr="Diploma Roll">
            <a:extLst>
              <a:ext uri="{FF2B5EF4-FFF2-40B4-BE49-F238E27FC236}">
                <a16:creationId xmlns:a16="http://schemas.microsoft.com/office/drawing/2014/main" id="{D27059A8-2BB3-4259-C686-EADF177FCE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82752" y="390832"/>
            <a:ext cx="4519114" cy="4519114"/>
          </a:xfrm>
          <a:prstGeom prst="rect">
            <a:avLst/>
          </a:prstGeom>
        </p:spPr>
      </p:pic>
    </p:spTree>
    <p:extLst>
      <p:ext uri="{BB962C8B-B14F-4D97-AF65-F5344CB8AC3E}">
        <p14:creationId xmlns:p14="http://schemas.microsoft.com/office/powerpoint/2010/main" val="3667758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F5C460-F0CF-9683-46B7-86352AB6C3B6}"/>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Any disparities?</a:t>
            </a:r>
          </a:p>
        </p:txBody>
      </p:sp>
      <p:pic>
        <p:nvPicPr>
          <p:cNvPr id="9" name="Picture 8" descr="A screenshot of a graph&#10;&#10;Description automatically generated">
            <a:extLst>
              <a:ext uri="{FF2B5EF4-FFF2-40B4-BE49-F238E27FC236}">
                <a16:creationId xmlns:a16="http://schemas.microsoft.com/office/drawing/2014/main" id="{82BEF657-E9DC-9200-A4CE-B4A9ECD1AD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2428" y="475475"/>
            <a:ext cx="7225748" cy="5907049"/>
          </a:xfrm>
          <a:prstGeom prst="rect">
            <a:avLst/>
          </a:prstGeom>
        </p:spPr>
      </p:pic>
      <p:sp>
        <p:nvSpPr>
          <p:cNvPr id="33" name="Text Placeholder 2">
            <a:extLst>
              <a:ext uri="{FF2B5EF4-FFF2-40B4-BE49-F238E27FC236}">
                <a16:creationId xmlns:a16="http://schemas.microsoft.com/office/drawing/2014/main" id="{DCB4FE58-3657-5286-363F-F04C9A0D27BD}"/>
              </a:ext>
            </a:extLst>
          </p:cNvPr>
          <p:cNvSpPr>
            <a:spLocks noGrp="1"/>
          </p:cNvSpPr>
          <p:nvPr>
            <p:ph type="body" idx="1"/>
          </p:nvPr>
        </p:nvSpPr>
        <p:spPr>
          <a:xfrm>
            <a:off x="463824" y="151551"/>
            <a:ext cx="2942813" cy="3540265"/>
          </a:xfrm>
        </p:spPr>
        <p:txBody>
          <a:bodyPr vert="horz" lIns="91440" tIns="45720" rIns="91440" bIns="45720" rtlCol="0">
            <a:normAutofit/>
          </a:bodyPr>
          <a:lstStyle/>
          <a:p>
            <a:endParaRPr lang="en-US" sz="2000" dirty="0"/>
          </a:p>
        </p:txBody>
      </p:sp>
    </p:spTree>
    <p:extLst>
      <p:ext uri="{BB962C8B-B14F-4D97-AF65-F5344CB8AC3E}">
        <p14:creationId xmlns:p14="http://schemas.microsoft.com/office/powerpoint/2010/main" val="1803158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6">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85189D3-951E-C93E-6F1F-F81C123B76CA}"/>
              </a:ext>
            </a:extLst>
          </p:cNvPr>
          <p:cNvSpPr>
            <a:spLocks noGrp="1"/>
          </p:cNvSpPr>
          <p:nvPr>
            <p:ph type="title"/>
          </p:nvPr>
        </p:nvSpPr>
        <p:spPr>
          <a:xfrm>
            <a:off x="838200" y="963507"/>
            <a:ext cx="3494362" cy="4930986"/>
          </a:xfrm>
        </p:spPr>
        <p:txBody>
          <a:bodyPr>
            <a:normAutofit/>
          </a:bodyPr>
          <a:lstStyle/>
          <a:p>
            <a:pPr algn="r"/>
            <a:r>
              <a:rPr lang="en-US" sz="4100">
                <a:solidFill>
                  <a:schemeClr val="accent1"/>
                </a:solidFill>
              </a:rPr>
              <a:t>ReadyGrad and Economically Disadvantaged</a:t>
            </a:r>
            <a:br>
              <a:rPr lang="en-US" sz="4100">
                <a:solidFill>
                  <a:schemeClr val="accent1"/>
                </a:solidFill>
              </a:rPr>
            </a:br>
            <a:r>
              <a:rPr lang="en-US" sz="4100">
                <a:solidFill>
                  <a:schemeClr val="accent1"/>
                </a:solidFill>
              </a:rPr>
              <a:t>(As defined by Tennessee Higher Education Committee) </a:t>
            </a:r>
          </a:p>
        </p:txBody>
      </p:sp>
      <p:cxnSp>
        <p:nvCxnSpPr>
          <p:cNvPr id="32" name="Straight Connector 28">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DC0BDB32-D6BC-A61D-DA68-F53D5A31831F}"/>
              </a:ext>
            </a:extLst>
          </p:cNvPr>
          <p:cNvSpPr>
            <a:spLocks noGrp="1"/>
          </p:cNvSpPr>
          <p:nvPr>
            <p:ph sz="half" idx="1"/>
          </p:nvPr>
        </p:nvSpPr>
        <p:spPr>
          <a:xfrm>
            <a:off x="4976030" y="963507"/>
            <a:ext cx="6250940" cy="2304627"/>
          </a:xfrm>
        </p:spPr>
        <p:txBody>
          <a:bodyPr anchor="b">
            <a:normAutofit/>
          </a:bodyPr>
          <a:lstStyle/>
          <a:p>
            <a:pPr marL="0" indent="0">
              <a:buNone/>
            </a:pPr>
            <a:r>
              <a:rPr lang="en-US" sz="2000"/>
              <a:t>ReadyGrad</a:t>
            </a:r>
            <a:endParaRPr lang="en-US" sz="2000" dirty="0"/>
          </a:p>
          <a:p>
            <a:r>
              <a:rPr lang="en-US" sz="2000" dirty="0"/>
              <a:t>ACT 21 or over</a:t>
            </a:r>
          </a:p>
          <a:p>
            <a:r>
              <a:rPr lang="en-US" sz="2000" dirty="0"/>
              <a:t>Increase </a:t>
            </a:r>
            <a:r>
              <a:rPr lang="en-US" sz="2000"/>
              <a:t>the ReadyGrad%, </a:t>
            </a:r>
            <a:r>
              <a:rPr lang="en-US" sz="2000" dirty="0"/>
              <a:t>increase the scholarships for students.</a:t>
            </a:r>
          </a:p>
        </p:txBody>
      </p:sp>
      <p:sp>
        <p:nvSpPr>
          <p:cNvPr id="8" name="Content Placeholder 7">
            <a:extLst>
              <a:ext uri="{FF2B5EF4-FFF2-40B4-BE49-F238E27FC236}">
                <a16:creationId xmlns:a16="http://schemas.microsoft.com/office/drawing/2014/main" id="{1FFC33FF-FF55-D1BE-657D-1D1CB9C30BAC}"/>
              </a:ext>
            </a:extLst>
          </p:cNvPr>
          <p:cNvSpPr>
            <a:spLocks noGrp="1"/>
          </p:cNvSpPr>
          <p:nvPr>
            <p:ph sz="half" idx="2"/>
          </p:nvPr>
        </p:nvSpPr>
        <p:spPr>
          <a:xfrm>
            <a:off x="4976030" y="3589866"/>
            <a:ext cx="6250940" cy="2304628"/>
          </a:xfrm>
        </p:spPr>
        <p:txBody>
          <a:bodyPr>
            <a:normAutofit/>
          </a:bodyPr>
          <a:lstStyle/>
          <a:p>
            <a:pPr marL="0" indent="0">
              <a:buNone/>
            </a:pPr>
            <a:r>
              <a:rPr lang="en-US" sz="2000" dirty="0"/>
              <a:t>Economically Disadvantaged</a:t>
            </a:r>
          </a:p>
          <a:p>
            <a:r>
              <a:rPr lang="en-US" sz="2000" dirty="0"/>
              <a:t>Reduced / Free Lunch</a:t>
            </a:r>
          </a:p>
          <a:p>
            <a:r>
              <a:rPr lang="en-US" sz="2000" dirty="0"/>
              <a:t>Financial Assistance / Aid</a:t>
            </a:r>
          </a:p>
          <a:p>
            <a:r>
              <a:rPr lang="en-US" sz="2000" dirty="0"/>
              <a:t>Poverty Rate variables</a:t>
            </a:r>
          </a:p>
          <a:p>
            <a:endParaRPr lang="en-US" sz="2000" dirty="0"/>
          </a:p>
        </p:txBody>
      </p:sp>
    </p:spTree>
    <p:extLst>
      <p:ext uri="{BB962C8B-B14F-4D97-AF65-F5344CB8AC3E}">
        <p14:creationId xmlns:p14="http://schemas.microsoft.com/office/powerpoint/2010/main" val="3083495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alpha val="66000"/>
          </a:schemeClr>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D2CEC2C-7560-4230-9F75-275C06A2D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510921"/>
            <a:ext cx="11277600" cy="5836157"/>
          </a:xfrm>
          <a:prstGeom prst="rect">
            <a:avLst/>
          </a:prstGeom>
          <a:effectLst>
            <a:innerShdw blurRad="63500" dist="50800" dir="18900000">
              <a:prstClr val="black">
                <a:alpha val="50000"/>
              </a:prstClr>
            </a:innerShdw>
          </a:effectLst>
        </p:spPr>
      </p:pic>
      <p:pic>
        <p:nvPicPr>
          <p:cNvPr id="8" name="Picture 7">
            <a:extLst>
              <a:ext uri="{FF2B5EF4-FFF2-40B4-BE49-F238E27FC236}">
                <a16:creationId xmlns:a16="http://schemas.microsoft.com/office/drawing/2014/main" id="{9CB2CF7E-3EE8-7F5F-265D-7AC7914E4EFB}"/>
              </a:ext>
            </a:extLst>
          </p:cNvPr>
          <p:cNvPicPr>
            <a:picLocks noChangeAspect="1"/>
          </p:cNvPicPr>
          <p:nvPr/>
        </p:nvPicPr>
        <p:blipFill>
          <a:blip r:embed="rId4"/>
          <a:stretch>
            <a:fillRect/>
          </a:stretch>
        </p:blipFill>
        <p:spPr>
          <a:xfrm>
            <a:off x="4600170" y="34391"/>
            <a:ext cx="2429214" cy="476316"/>
          </a:xfrm>
          <a:prstGeom prst="rect">
            <a:avLst/>
          </a:prstGeom>
          <a:effectLst>
            <a:innerShdw blurRad="63500" dist="50800" dir="18900000">
              <a:prstClr val="black">
                <a:alpha val="50000"/>
              </a:prstClr>
            </a:innerShdw>
          </a:effectLst>
        </p:spPr>
      </p:pic>
    </p:spTree>
    <p:extLst>
      <p:ext uri="{BB962C8B-B14F-4D97-AF65-F5344CB8AC3E}">
        <p14:creationId xmlns:p14="http://schemas.microsoft.com/office/powerpoint/2010/main" val="3631968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aph of a number of people&#10;&#10;Description automatically generated with medium confidence">
            <a:extLst>
              <a:ext uri="{FF2B5EF4-FFF2-40B4-BE49-F238E27FC236}">
                <a16:creationId xmlns:a16="http://schemas.microsoft.com/office/drawing/2014/main" id="{899669DA-6CE7-9303-857B-BBCA8128F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591" y="457200"/>
            <a:ext cx="8582817" cy="59436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21734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69A5A-5A68-77EA-5DA6-B0E7CFCC177B}"/>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Looking forward</a:t>
            </a:r>
          </a:p>
        </p:txBody>
      </p:sp>
      <p:sp>
        <p:nvSpPr>
          <p:cNvPr id="76" name="Rectangle 7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46FF49C2-DDA5-C28B-BC41-DAF0568C226A}"/>
              </a:ext>
            </a:extLst>
          </p:cNvPr>
          <p:cNvSpPr>
            <a:spLocks noGrp="1"/>
          </p:cNvSpPr>
          <p:nvPr>
            <p:ph type="body" idx="1"/>
          </p:nvPr>
        </p:nvSpPr>
        <p:spPr>
          <a:xfrm>
            <a:off x="823442" y="4541263"/>
            <a:ext cx="4662957" cy="1395022"/>
          </a:xfrm>
        </p:spPr>
        <p:txBody>
          <a:bodyPr vert="horz" lIns="91440" tIns="45720" rIns="91440" bIns="45720" rtlCol="0" anchor="t">
            <a:normAutofit/>
          </a:bodyPr>
          <a:lstStyle/>
          <a:p>
            <a:pPr marL="0" indent="0">
              <a:buNone/>
            </a:pPr>
            <a:r>
              <a:rPr lang="en-US" sz="2400" kern="1200" dirty="0">
                <a:solidFill>
                  <a:srgbClr val="FFFFFF"/>
                </a:solidFill>
                <a:latin typeface="+mn-lt"/>
                <a:ea typeface="+mn-ea"/>
                <a:cs typeface="+mn-cs"/>
              </a:rPr>
              <a:t>Bachelor Degree attainment rates are slowly increasing, but still lots of work to be done.</a:t>
            </a:r>
          </a:p>
        </p:txBody>
      </p:sp>
      <p:sp>
        <p:nvSpPr>
          <p:cNvPr id="82" name="Rectangle 8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558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D8F743-5B0E-33FD-D760-BDE659B9BE88}"/>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sz="4000" kern="1200">
                <a:solidFill>
                  <a:srgbClr val="FFFFFF"/>
                </a:solidFill>
                <a:latin typeface="+mj-lt"/>
                <a:ea typeface="+mj-ea"/>
                <a:cs typeface="+mj-cs"/>
              </a:rPr>
              <a:t>Future inspirations</a:t>
            </a:r>
          </a:p>
        </p:txBody>
      </p:sp>
      <p:graphicFrame>
        <p:nvGraphicFramePr>
          <p:cNvPr id="5" name="Text Placeholder 2">
            <a:extLst>
              <a:ext uri="{FF2B5EF4-FFF2-40B4-BE49-F238E27FC236}">
                <a16:creationId xmlns:a16="http://schemas.microsoft.com/office/drawing/2014/main" id="{C00B71A7-2EB5-03DE-023A-886D56DE389D}"/>
              </a:ext>
            </a:extLst>
          </p:cNvPr>
          <p:cNvGraphicFramePr/>
          <p:nvPr>
            <p:extLst>
              <p:ext uri="{D42A27DB-BD31-4B8C-83A1-F6EECF244321}">
                <p14:modId xmlns:p14="http://schemas.microsoft.com/office/powerpoint/2010/main" val="5857127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458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8BD63-E066-C667-2A07-9F0A36396528}"/>
              </a:ext>
            </a:extLst>
          </p:cNvPr>
          <p:cNvSpPr>
            <a:spLocks noGrp="1"/>
          </p:cNvSpPr>
          <p:nvPr>
            <p:ph type="title"/>
          </p:nvPr>
        </p:nvSpPr>
        <p:spPr>
          <a:xfrm>
            <a:off x="5596501" y="489508"/>
            <a:ext cx="5754896" cy="1667569"/>
          </a:xfrm>
        </p:spPr>
        <p:txBody>
          <a:bodyPr vert="horz" lIns="91440" tIns="45720" rIns="91440" bIns="45720" rtlCol="0" anchor="b">
            <a:normAutofit/>
          </a:bodyPr>
          <a:lstStyle/>
          <a:p>
            <a:r>
              <a:rPr lang="en-US" sz="4000" kern="1200">
                <a:solidFill>
                  <a:schemeClr val="tx1"/>
                </a:solidFill>
                <a:latin typeface="+mj-lt"/>
                <a:ea typeface="+mj-ea"/>
                <a:cs typeface="+mj-cs"/>
              </a:rPr>
              <a:t>Data Sources</a:t>
            </a:r>
          </a:p>
        </p:txBody>
      </p:sp>
      <p:sp>
        <p:nvSpPr>
          <p:cNvPr id="11" name="Oval 10">
            <a:extLst>
              <a:ext uri="{FF2B5EF4-FFF2-40B4-BE49-F238E27FC236}">
                <a16:creationId xmlns:a16="http://schemas.microsoft.com/office/drawing/2014/main" id="{534462B2-5D7F-6928-8B8D-2D033016AD07}"/>
              </a:ext>
            </a:extLst>
          </p:cNvPr>
          <p:cNvSpPr/>
          <p:nvPr/>
        </p:nvSpPr>
        <p:spPr>
          <a:xfrm>
            <a:off x="1068130" y="1275070"/>
            <a:ext cx="3876165" cy="3876165"/>
          </a:xfrm>
          <a:prstGeom prst="ellipse">
            <a:avLst/>
          </a:prstGeom>
          <a:solidFill>
            <a:prstClr val="ltGray"/>
          </a:solidFill>
        </p:spPr>
      </p:sp>
      <p:sp>
        <p:nvSpPr>
          <p:cNvPr id="12" name="Partial Circle 11">
            <a:extLst>
              <a:ext uri="{FF2B5EF4-FFF2-40B4-BE49-F238E27FC236}">
                <a16:creationId xmlns:a16="http://schemas.microsoft.com/office/drawing/2014/main" id="{8B0FDEE7-4614-95A3-719A-91C9DD629ED2}"/>
              </a:ext>
            </a:extLst>
          </p:cNvPr>
          <p:cNvSpPr/>
          <p:nvPr/>
        </p:nvSpPr>
        <p:spPr>
          <a:xfrm>
            <a:off x="1068130" y="1275070"/>
            <a:ext cx="3876165" cy="3876165"/>
          </a:xfrm>
          <a:prstGeom prst="pie">
            <a:avLst>
              <a:gd name="adj1" fmla="val 16200000"/>
              <a:gd name="adj2" fmla="val 14040000"/>
            </a:avLst>
          </a:prstGeom>
          <a:solidFill>
            <a:schemeClr val="accent1"/>
          </a:solidFill>
        </p:spPr>
      </p:sp>
      <p:sp>
        <p:nvSpPr>
          <p:cNvPr id="13" name="Oval 12">
            <a:extLst>
              <a:ext uri="{FF2B5EF4-FFF2-40B4-BE49-F238E27FC236}">
                <a16:creationId xmlns:a16="http://schemas.microsoft.com/office/drawing/2014/main" id="{18677C14-7E6F-F5AB-C783-5821545EA40E}"/>
              </a:ext>
            </a:extLst>
          </p:cNvPr>
          <p:cNvSpPr/>
          <p:nvPr/>
        </p:nvSpPr>
        <p:spPr>
          <a:xfrm>
            <a:off x="1358842" y="1565782"/>
            <a:ext cx="3294741" cy="3294741"/>
          </a:xfrm>
          <a:prstGeom prst="ellipse">
            <a:avLst/>
          </a:prstGeom>
          <a:solidFill>
            <a:prstClr val="white"/>
          </a:solidFill>
        </p:spPr>
      </p:sp>
      <p:pic>
        <p:nvPicPr>
          <p:cNvPr id="7" name="Graphic 6" descr="Diploma Roll">
            <a:extLst>
              <a:ext uri="{FF2B5EF4-FFF2-40B4-BE49-F238E27FC236}">
                <a16:creationId xmlns:a16="http://schemas.microsoft.com/office/drawing/2014/main" id="{8276FB22-BE67-3186-7503-6A574CC838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2124" y="2089064"/>
            <a:ext cx="2248177" cy="2248177"/>
          </a:xfrm>
          <a:prstGeom prst="rect">
            <a:avLst/>
          </a:prstGeom>
          <a:solidFill>
            <a:prstClr val="white"/>
          </a:solidFill>
        </p:spPr>
      </p:pic>
      <p:sp>
        <p:nvSpPr>
          <p:cNvPr id="3" name="Text Placeholder 2">
            <a:extLst>
              <a:ext uri="{FF2B5EF4-FFF2-40B4-BE49-F238E27FC236}">
                <a16:creationId xmlns:a16="http://schemas.microsoft.com/office/drawing/2014/main" id="{2117133A-EEC9-1DD0-07B3-869884879816}"/>
              </a:ext>
            </a:extLst>
          </p:cNvPr>
          <p:cNvSpPr>
            <a:spLocks noGrp="1"/>
          </p:cNvSpPr>
          <p:nvPr>
            <p:ph type="body" idx="1"/>
          </p:nvPr>
        </p:nvSpPr>
        <p:spPr>
          <a:xfrm>
            <a:off x="5596502" y="2405894"/>
            <a:ext cx="5754896" cy="3197464"/>
          </a:xfrm>
        </p:spPr>
        <p:txBody>
          <a:bodyPr vert="horz" lIns="91440" tIns="45720" rIns="91440" bIns="45720" rtlCol="0" anchor="t">
            <a:normAutofit/>
          </a:bodyPr>
          <a:lstStyle/>
          <a:p>
            <a:r>
              <a:rPr lang="en-US" sz="1900" dirty="0"/>
              <a:t>TN.gov</a:t>
            </a:r>
          </a:p>
          <a:p>
            <a:r>
              <a:rPr lang="en-US" sz="1900" dirty="0"/>
              <a:t>US Census</a:t>
            </a:r>
          </a:p>
          <a:p>
            <a:r>
              <a:rPr lang="en-US" sz="1900" dirty="0"/>
              <a:t>Tennessee Higher Education Commission </a:t>
            </a:r>
            <a:br>
              <a:rPr lang="en-US" sz="1900" dirty="0"/>
            </a:br>
            <a:endParaRPr lang="en-US" sz="1900" dirty="0"/>
          </a:p>
        </p:txBody>
      </p:sp>
      <p:sp>
        <p:nvSpPr>
          <p:cNvPr id="15" name="Rectangle 1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883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3">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B0797-C55C-FE57-3808-5C88A7E07C2D}"/>
              </a:ext>
            </a:extLst>
          </p:cNvPr>
          <p:cNvSpPr>
            <a:spLocks noGrp="1"/>
          </p:cNvSpPr>
          <p:nvPr>
            <p:ph type="title"/>
          </p:nvPr>
        </p:nvSpPr>
        <p:spPr>
          <a:xfrm>
            <a:off x="818984" y="4230093"/>
            <a:ext cx="4150581" cy="1800165"/>
          </a:xfrm>
        </p:spPr>
        <p:txBody>
          <a:bodyPr vert="horz" lIns="91440" tIns="45720" rIns="91440" bIns="45720" rtlCol="0" anchor="t">
            <a:normAutofit/>
          </a:bodyPr>
          <a:lstStyle/>
          <a:p>
            <a:pPr algn="r"/>
            <a:r>
              <a:rPr lang="en-US" sz="4000" kern="1200">
                <a:solidFill>
                  <a:schemeClr val="tx1"/>
                </a:solidFill>
                <a:latin typeface="+mj-lt"/>
                <a:ea typeface="+mj-ea"/>
                <a:cs typeface="+mj-cs"/>
              </a:rPr>
              <a:t>Acknowledgments</a:t>
            </a:r>
            <a:endParaRPr lang="en-US" sz="4000" kern="1200" dirty="0">
              <a:solidFill>
                <a:schemeClr val="tx1"/>
              </a:solidFill>
              <a:latin typeface="+mj-lt"/>
              <a:ea typeface="+mj-ea"/>
              <a:cs typeface="+mj-cs"/>
            </a:endParaRPr>
          </a:p>
        </p:txBody>
      </p:sp>
      <p:pic>
        <p:nvPicPr>
          <p:cNvPr id="7" name="Graphic 6" descr="Education">
            <a:extLst>
              <a:ext uri="{FF2B5EF4-FFF2-40B4-BE49-F238E27FC236}">
                <a16:creationId xmlns:a16="http://schemas.microsoft.com/office/drawing/2014/main" id="{1335FA65-CE5D-FCCE-18E0-7E9BD3DD13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98818" y="457200"/>
            <a:ext cx="3455325" cy="3455325"/>
          </a:xfrm>
          <a:prstGeom prst="rect">
            <a:avLst/>
          </a:prstGeom>
        </p:spPr>
      </p:pic>
      <p:sp>
        <p:nvSpPr>
          <p:cNvPr id="3" name="Text Placeholder 2">
            <a:extLst>
              <a:ext uri="{FF2B5EF4-FFF2-40B4-BE49-F238E27FC236}">
                <a16:creationId xmlns:a16="http://schemas.microsoft.com/office/drawing/2014/main" id="{5F09E687-6F61-03E2-EB90-4D6BB9C8D35B}"/>
              </a:ext>
            </a:extLst>
          </p:cNvPr>
          <p:cNvSpPr>
            <a:spLocks noGrp="1"/>
          </p:cNvSpPr>
          <p:nvPr>
            <p:ph type="body" idx="1"/>
          </p:nvPr>
        </p:nvSpPr>
        <p:spPr>
          <a:xfrm>
            <a:off x="5246415" y="4230094"/>
            <a:ext cx="6235268" cy="1800164"/>
          </a:xfrm>
        </p:spPr>
        <p:txBody>
          <a:bodyPr vert="horz" lIns="91440" tIns="45720" rIns="91440" bIns="45720" rtlCol="0" anchor="t">
            <a:normAutofit/>
          </a:bodyPr>
          <a:lstStyle/>
          <a:p>
            <a:endParaRPr lang="en-US" sz="1700"/>
          </a:p>
          <a:p>
            <a:r>
              <a:rPr lang="en-US" sz="1700"/>
              <a:t>My gratitude for Nashville Software School and their Nashville Opportunity Scholarship for students like myself can’t be expressed enough.  Also, for believing in me and my potential to empower the community and give back just like they did for me… because otherwise I wouldn’t be here. </a:t>
            </a:r>
          </a:p>
        </p:txBody>
      </p:sp>
      <p:sp>
        <p:nvSpPr>
          <p:cNvPr id="49" name="Rectangle 35">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7">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2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7B214E-F076-EA16-59CA-990D14EDE0CD}"/>
              </a:ext>
            </a:extLst>
          </p:cNvPr>
          <p:cNvSpPr>
            <a:spLocks noGrp="1"/>
          </p:cNvSpPr>
          <p:nvPr>
            <p:ph type="title"/>
          </p:nvPr>
        </p:nvSpPr>
        <p:spPr>
          <a:xfrm>
            <a:off x="5596501" y="489508"/>
            <a:ext cx="5754896" cy="1667569"/>
          </a:xfrm>
        </p:spPr>
        <p:txBody>
          <a:bodyPr vert="horz" lIns="91440" tIns="45720" rIns="91440" bIns="45720" rtlCol="0" anchor="b">
            <a:normAutofit/>
          </a:bodyPr>
          <a:lstStyle/>
          <a:p>
            <a:endParaRPr lang="en-US" sz="4000" kern="1200" dirty="0">
              <a:solidFill>
                <a:schemeClr val="tx1"/>
              </a:solidFill>
              <a:latin typeface="+mj-lt"/>
              <a:ea typeface="+mj-ea"/>
              <a:cs typeface="+mj-cs"/>
            </a:endParaRPr>
          </a:p>
        </p:txBody>
      </p:sp>
      <p:pic>
        <p:nvPicPr>
          <p:cNvPr id="50" name="Graphic 6" descr="Question mark">
            <a:extLst>
              <a:ext uri="{FF2B5EF4-FFF2-40B4-BE49-F238E27FC236}">
                <a16:creationId xmlns:a16="http://schemas.microsoft.com/office/drawing/2014/main" id="{C03EF5C5-E856-8C14-10AA-D820779A78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Text Placeholder 2">
            <a:extLst>
              <a:ext uri="{FF2B5EF4-FFF2-40B4-BE49-F238E27FC236}">
                <a16:creationId xmlns:a16="http://schemas.microsoft.com/office/drawing/2014/main" id="{64C49952-488B-6332-8EAB-4C04B21BE214}"/>
              </a:ext>
            </a:extLst>
          </p:cNvPr>
          <p:cNvSpPr>
            <a:spLocks noGrp="1"/>
          </p:cNvSpPr>
          <p:nvPr>
            <p:ph type="body" idx="1"/>
          </p:nvPr>
        </p:nvSpPr>
        <p:spPr>
          <a:xfrm>
            <a:off x="5596502" y="2405894"/>
            <a:ext cx="5754896" cy="3197464"/>
          </a:xfrm>
        </p:spPr>
        <p:txBody>
          <a:bodyPr vert="horz" lIns="91440" tIns="45720" rIns="91440" bIns="45720" rtlCol="0" anchor="t">
            <a:normAutofit/>
          </a:bodyPr>
          <a:lstStyle/>
          <a:p>
            <a:endParaRPr lang="en-US" sz="2000" dirty="0"/>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48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4C50F9-D4B5-D878-E22E-789A6AA64F64}"/>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Motivation</a:t>
            </a:r>
            <a:br>
              <a:rPr lang="en-US" sz="5400" dirty="0"/>
            </a:br>
            <a:endParaRPr lang="en-US" sz="5400" dirty="0"/>
          </a:p>
        </p:txBody>
      </p:sp>
      <p:sp>
        <p:nvSpPr>
          <p:cNvPr id="2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B9EC1FCC-94B3-8938-E33E-9DBD1536F301}"/>
              </a:ext>
            </a:extLst>
          </p:cNvPr>
          <p:cNvSpPr>
            <a:spLocks noGrp="1"/>
          </p:cNvSpPr>
          <p:nvPr>
            <p:ph type="body" idx="1"/>
          </p:nvPr>
        </p:nvSpPr>
        <p:spPr>
          <a:xfrm>
            <a:off x="640080" y="2872899"/>
            <a:ext cx="4243589" cy="3320668"/>
          </a:xfrm>
        </p:spPr>
        <p:txBody>
          <a:bodyPr vert="horz" lIns="91440" tIns="45720" rIns="91440" bIns="45720" rtlCol="0">
            <a:normAutofit/>
          </a:bodyPr>
          <a:lstStyle/>
          <a:p>
            <a:r>
              <a:rPr lang="en-US" sz="1700" dirty="0">
                <a:effectLst/>
              </a:rPr>
              <a:t>Personal connections of rural communities, attending the only high school in the county, and experiencing all the uneven resources turned this into a passion project for me. Relatability and empathy starts with conversations. </a:t>
            </a:r>
            <a:endParaRPr lang="en-US" sz="1700" dirty="0"/>
          </a:p>
        </p:txBody>
      </p:sp>
      <p:pic>
        <p:nvPicPr>
          <p:cNvPr id="5" name="Picture 4">
            <a:extLst>
              <a:ext uri="{FF2B5EF4-FFF2-40B4-BE49-F238E27FC236}">
                <a16:creationId xmlns:a16="http://schemas.microsoft.com/office/drawing/2014/main" id="{95276DFB-884B-09A1-2201-031643ACB3C5}"/>
              </a:ext>
            </a:extLst>
          </p:cNvPr>
          <p:cNvPicPr>
            <a:picLocks noChangeAspect="1"/>
          </p:cNvPicPr>
          <p:nvPr/>
        </p:nvPicPr>
        <p:blipFill rotWithShape="1">
          <a:blip r:embed="rId3">
            <a:extLst>
              <a:ext uri="{28A0092B-C50C-407E-A947-70E740481C1C}">
                <a14:useLocalDpi xmlns:a14="http://schemas.microsoft.com/office/drawing/2010/main" val="0"/>
              </a:ext>
            </a:extLst>
          </a:blip>
          <a:srcRect l="12762" r="1276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86886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16" descr="A blue lines on a black background&#10;&#10;Description automatically generated">
            <a:extLst>
              <a:ext uri="{FF2B5EF4-FFF2-40B4-BE49-F238E27FC236}">
                <a16:creationId xmlns:a16="http://schemas.microsoft.com/office/drawing/2014/main" id="{E702CFCE-FFCA-930C-E409-D9EFEA5E2A80}"/>
              </a:ext>
            </a:extLst>
          </p:cNvPr>
          <p:cNvPicPr>
            <a:picLocks noChangeAspect="1"/>
          </p:cNvPicPr>
          <p:nvPr/>
        </p:nvPicPr>
        <p:blipFill rotWithShape="1">
          <a:blip r:embed="rId3"/>
          <a:srcRect b="1573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DA7A96-4EFC-0204-B8E4-6BC2F785048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All Aboard the Learning Express: Next Stop, Discovery!</a:t>
            </a:r>
          </a:p>
        </p:txBody>
      </p:sp>
      <p:graphicFrame>
        <p:nvGraphicFramePr>
          <p:cNvPr id="5" name="Text Placeholder 2">
            <a:extLst>
              <a:ext uri="{FF2B5EF4-FFF2-40B4-BE49-F238E27FC236}">
                <a16:creationId xmlns:a16="http://schemas.microsoft.com/office/drawing/2014/main" id="{407098E2-D9E1-28BB-F840-650364ADB27A}"/>
              </a:ext>
            </a:extLst>
          </p:cNvPr>
          <p:cNvGraphicFramePr/>
          <p:nvPr>
            <p:extLst>
              <p:ext uri="{D42A27DB-BD31-4B8C-83A1-F6EECF244321}">
                <p14:modId xmlns:p14="http://schemas.microsoft.com/office/powerpoint/2010/main" val="11511165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94471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1">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49019-6FA1-12EE-0D0D-667D10001BBC}"/>
              </a:ext>
            </a:extLst>
          </p:cNvPr>
          <p:cNvSpPr>
            <a:spLocks noGrp="1"/>
          </p:cNvSpPr>
          <p:nvPr>
            <p:ph type="title"/>
          </p:nvPr>
        </p:nvSpPr>
        <p:spPr>
          <a:xfrm>
            <a:off x="6094105" y="802955"/>
            <a:ext cx="4977976" cy="1454051"/>
          </a:xfrm>
        </p:spPr>
        <p:txBody>
          <a:bodyPr vert="horz" lIns="91440" tIns="45720" rIns="91440" bIns="45720" rtlCol="0" anchor="t">
            <a:normAutofit/>
          </a:bodyPr>
          <a:lstStyle/>
          <a:p>
            <a:pPr algn="ctr"/>
            <a:r>
              <a:rPr lang="en-US" sz="3300" kern="1200" dirty="0">
                <a:solidFill>
                  <a:schemeClr val="tx2"/>
                </a:solidFill>
                <a:latin typeface="+mj-lt"/>
                <a:ea typeface="+mj-ea"/>
                <a:cs typeface="+mj-cs"/>
              </a:rPr>
              <a:t>The Education Connection Express: </a:t>
            </a:r>
            <a:br>
              <a:rPr lang="en-US" sz="3300" kern="1200" dirty="0">
                <a:solidFill>
                  <a:schemeClr val="tx2"/>
                </a:solidFill>
                <a:latin typeface="+mj-lt"/>
                <a:ea typeface="+mj-ea"/>
                <a:cs typeface="+mj-cs"/>
              </a:rPr>
            </a:br>
            <a:r>
              <a:rPr lang="en-US" sz="3300" kern="1200" dirty="0">
                <a:solidFill>
                  <a:schemeClr val="tx2"/>
                </a:solidFill>
                <a:latin typeface="+mj-lt"/>
                <a:ea typeface="+mj-ea"/>
                <a:cs typeface="+mj-cs"/>
              </a:rPr>
              <a:t>MVP Overview</a:t>
            </a:r>
          </a:p>
        </p:txBody>
      </p:sp>
      <p:pic>
        <p:nvPicPr>
          <p:cNvPr id="22" name="Graphic 6" descr="Research">
            <a:extLst>
              <a:ext uri="{FF2B5EF4-FFF2-40B4-BE49-F238E27FC236}">
                <a16:creationId xmlns:a16="http://schemas.microsoft.com/office/drawing/2014/main" id="{7C2C4586-A95D-089B-50E8-E5421F60AD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 name="Text Placeholder 2">
            <a:extLst>
              <a:ext uri="{FF2B5EF4-FFF2-40B4-BE49-F238E27FC236}">
                <a16:creationId xmlns:a16="http://schemas.microsoft.com/office/drawing/2014/main" id="{518F8528-0CE5-546A-A5ED-3795BECE5536}"/>
              </a:ext>
            </a:extLst>
          </p:cNvPr>
          <p:cNvSpPr>
            <a:spLocks noGrp="1"/>
          </p:cNvSpPr>
          <p:nvPr>
            <p:ph type="body" idx="1"/>
          </p:nvPr>
        </p:nvSpPr>
        <p:spPr>
          <a:xfrm>
            <a:off x="6090574" y="2421682"/>
            <a:ext cx="4977578" cy="3639289"/>
          </a:xfrm>
        </p:spPr>
        <p:txBody>
          <a:bodyPr vert="horz" lIns="91440" tIns="45720" rIns="91440" bIns="45720" rtlCol="0" anchor="ctr">
            <a:normAutofit/>
          </a:bodyPr>
          <a:lstStyle/>
          <a:p>
            <a:r>
              <a:rPr lang="en-US" sz="1800" i="1" dirty="0">
                <a:solidFill>
                  <a:schemeClr val="tx2"/>
                </a:solidFill>
                <a:effectLst/>
              </a:rPr>
              <a:t>Through exploration of possible key factors influencing college-going and educational attainment rates in different Tennessee counties, the MVP will leverage numerous governmental datasets by way of Excel, Python, and Tableau/Power BI for data exploration, analysis, visuals, and reporting discovered information.</a:t>
            </a:r>
            <a:endParaRPr lang="en-US" sz="1800" dirty="0">
              <a:solidFill>
                <a:schemeClr val="tx2"/>
              </a:solidFill>
              <a:effectLst/>
            </a:endParaRPr>
          </a:p>
          <a:p>
            <a:endParaRPr lang="en-US" sz="1800" dirty="0">
              <a:solidFill>
                <a:schemeClr val="tx2"/>
              </a:solidFill>
            </a:endParaRPr>
          </a:p>
        </p:txBody>
      </p:sp>
      <p:grpSp>
        <p:nvGrpSpPr>
          <p:cNvPr id="23" name="Group 13">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4"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6551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E2B7A5-6C0A-C994-8E63-729647AAA3E0}"/>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3700" kern="1200" dirty="0">
                <a:solidFill>
                  <a:srgbClr val="FFFFFF"/>
                </a:solidFill>
                <a:latin typeface="+mj-lt"/>
                <a:ea typeface="+mj-ea"/>
                <a:cs typeface="+mj-cs"/>
              </a:rPr>
              <a:t>First Stop: The Curious Junction of Data Questions</a:t>
            </a:r>
          </a:p>
        </p:txBody>
      </p:sp>
      <p:graphicFrame>
        <p:nvGraphicFramePr>
          <p:cNvPr id="41" name="Text Placeholder 2">
            <a:extLst>
              <a:ext uri="{FF2B5EF4-FFF2-40B4-BE49-F238E27FC236}">
                <a16:creationId xmlns:a16="http://schemas.microsoft.com/office/drawing/2014/main" id="{51093683-B13B-3BDC-2242-A5E444CCD05E}"/>
              </a:ext>
            </a:extLst>
          </p:cNvPr>
          <p:cNvGraphicFramePr/>
          <p:nvPr>
            <p:extLst>
              <p:ext uri="{D42A27DB-BD31-4B8C-83A1-F6EECF244321}">
                <p14:modId xmlns:p14="http://schemas.microsoft.com/office/powerpoint/2010/main" val="185384878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0368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16EF8D-C13F-9FB5-0663-D80951FD7664}"/>
              </a:ext>
            </a:extLst>
          </p:cNvPr>
          <p:cNvSpPr>
            <a:spLocks noGrp="1"/>
          </p:cNvSpPr>
          <p:nvPr>
            <p:ph type="title"/>
          </p:nvPr>
        </p:nvSpPr>
        <p:spPr>
          <a:xfrm>
            <a:off x="1371599" y="294538"/>
            <a:ext cx="9895951" cy="1033669"/>
          </a:xfrm>
        </p:spPr>
        <p:txBody>
          <a:bodyPr vert="horz" lIns="91440" tIns="45720" rIns="91440" bIns="45720" rtlCol="0" anchor="ctr">
            <a:normAutofit/>
          </a:bodyPr>
          <a:lstStyle/>
          <a:p>
            <a:r>
              <a:rPr lang="en-US" sz="4000" kern="1200">
                <a:solidFill>
                  <a:srgbClr val="FFFFFF"/>
                </a:solidFill>
                <a:latin typeface="+mj-lt"/>
                <a:ea typeface="+mj-ea"/>
                <a:cs typeface="+mj-cs"/>
              </a:rPr>
              <a:t>Issue at Hand:</a:t>
            </a:r>
          </a:p>
        </p:txBody>
      </p:sp>
      <p:sp>
        <p:nvSpPr>
          <p:cNvPr id="3" name="Text Placeholder 2">
            <a:extLst>
              <a:ext uri="{FF2B5EF4-FFF2-40B4-BE49-F238E27FC236}">
                <a16:creationId xmlns:a16="http://schemas.microsoft.com/office/drawing/2014/main" id="{46759C14-0B87-E596-6019-E7AA7A43B8DD}"/>
              </a:ext>
            </a:extLst>
          </p:cNvPr>
          <p:cNvSpPr>
            <a:spLocks noGrp="1"/>
          </p:cNvSpPr>
          <p:nvPr>
            <p:ph type="body" idx="1"/>
          </p:nvPr>
        </p:nvSpPr>
        <p:spPr>
          <a:xfrm>
            <a:off x="1371599" y="2318197"/>
            <a:ext cx="9724031" cy="3683358"/>
          </a:xfrm>
        </p:spPr>
        <p:txBody>
          <a:bodyPr vert="horz" lIns="91440" tIns="45720" rIns="91440" bIns="45720" rtlCol="0" anchor="ctr">
            <a:normAutofit/>
          </a:bodyPr>
          <a:lstStyle/>
          <a:p>
            <a:r>
              <a:rPr lang="en-US" sz="2000" dirty="0"/>
              <a:t>Students and adults in different Tennessee counties have varying college-going rates and educational attainment levels. Metrics such as Bachelor Degree completion - especially among economically disadvantaged students, will be further explored.</a:t>
            </a:r>
          </a:p>
          <a:p>
            <a:pPr marL="0" indent="0">
              <a:buNone/>
            </a:pPr>
            <a:endParaRPr lang="en-US" sz="2000" dirty="0"/>
          </a:p>
        </p:txBody>
      </p:sp>
    </p:spTree>
    <p:extLst>
      <p:ext uri="{BB962C8B-B14F-4D97-AF65-F5344CB8AC3E}">
        <p14:creationId xmlns:p14="http://schemas.microsoft.com/office/powerpoint/2010/main" val="517232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10CA2F9-A6E1-4B34-47FD-C7481465EEAB}"/>
              </a:ext>
            </a:extLst>
          </p:cNvPr>
          <p:cNvSpPr txBox="1"/>
          <p:nvPr/>
        </p:nvSpPr>
        <p:spPr>
          <a:xfrm>
            <a:off x="3353204" y="-24586"/>
            <a:ext cx="4372543" cy="369332"/>
          </a:xfrm>
          <a:prstGeom prst="rect">
            <a:avLst/>
          </a:prstGeom>
          <a:noFill/>
        </p:spPr>
        <p:txBody>
          <a:bodyPr wrap="square" rtlCol="0">
            <a:spAutoFit/>
          </a:bodyPr>
          <a:lstStyle/>
          <a:p>
            <a:r>
              <a:rPr lang="en-US" dirty="0"/>
              <a:t>Counties and their College-Going Rate</a:t>
            </a:r>
          </a:p>
        </p:txBody>
      </p:sp>
      <p:sp>
        <p:nvSpPr>
          <p:cNvPr id="4" name="TextBox 3">
            <a:extLst>
              <a:ext uri="{FF2B5EF4-FFF2-40B4-BE49-F238E27FC236}">
                <a16:creationId xmlns:a16="http://schemas.microsoft.com/office/drawing/2014/main" id="{D3A95ECC-1116-63EA-C1FB-EFF313419962}"/>
              </a:ext>
            </a:extLst>
          </p:cNvPr>
          <p:cNvSpPr txBox="1"/>
          <p:nvPr/>
        </p:nvSpPr>
        <p:spPr>
          <a:xfrm>
            <a:off x="10211664" y="4928429"/>
            <a:ext cx="1608720" cy="646331"/>
          </a:xfrm>
          <a:prstGeom prst="rect">
            <a:avLst/>
          </a:prstGeom>
          <a:noFill/>
        </p:spPr>
        <p:txBody>
          <a:bodyPr wrap="square" rtlCol="0">
            <a:spAutoFit/>
          </a:bodyPr>
          <a:lstStyle/>
          <a:p>
            <a:r>
              <a:rPr lang="en-US" dirty="0"/>
              <a:t>	2021</a:t>
            </a:r>
          </a:p>
          <a:p>
            <a:endParaRPr lang="en-US" dirty="0"/>
          </a:p>
        </p:txBody>
      </p:sp>
      <p:sp>
        <p:nvSpPr>
          <p:cNvPr id="8" name="TextBox 7">
            <a:extLst>
              <a:ext uri="{FF2B5EF4-FFF2-40B4-BE49-F238E27FC236}">
                <a16:creationId xmlns:a16="http://schemas.microsoft.com/office/drawing/2014/main" id="{747DAF34-F814-C985-55F8-96A541F07B47}"/>
              </a:ext>
            </a:extLst>
          </p:cNvPr>
          <p:cNvSpPr txBox="1"/>
          <p:nvPr/>
        </p:nvSpPr>
        <p:spPr>
          <a:xfrm>
            <a:off x="10503045" y="831033"/>
            <a:ext cx="702006" cy="646331"/>
          </a:xfrm>
          <a:prstGeom prst="rect">
            <a:avLst/>
          </a:prstGeom>
          <a:noFill/>
        </p:spPr>
        <p:txBody>
          <a:bodyPr wrap="square" rtlCol="0">
            <a:spAutoFit/>
          </a:bodyPr>
          <a:lstStyle/>
          <a:p>
            <a:r>
              <a:rPr lang="en-US" dirty="0"/>
              <a:t>2016</a:t>
            </a:r>
          </a:p>
          <a:p>
            <a:endParaRPr lang="en-US" dirty="0"/>
          </a:p>
        </p:txBody>
      </p:sp>
      <p:pic>
        <p:nvPicPr>
          <p:cNvPr id="6" name="Picture 5" descr="A screenshot of a map&#10;&#10;Description automatically generated">
            <a:extLst>
              <a:ext uri="{FF2B5EF4-FFF2-40B4-BE49-F238E27FC236}">
                <a16:creationId xmlns:a16="http://schemas.microsoft.com/office/drawing/2014/main" id="{C020F0DD-A4FF-1EEB-30F6-B869239A7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516862" cy="6858000"/>
          </a:xfrm>
          <a:prstGeom prst="rect">
            <a:avLst/>
          </a:prstGeom>
        </p:spPr>
      </p:pic>
      <p:sp>
        <p:nvSpPr>
          <p:cNvPr id="10" name="TextBox 9">
            <a:extLst>
              <a:ext uri="{FF2B5EF4-FFF2-40B4-BE49-F238E27FC236}">
                <a16:creationId xmlns:a16="http://schemas.microsoft.com/office/drawing/2014/main" id="{CB4EBC29-553A-613A-1BC2-6E0AC57AFC34}"/>
              </a:ext>
            </a:extLst>
          </p:cNvPr>
          <p:cNvSpPr txBox="1"/>
          <p:nvPr/>
        </p:nvSpPr>
        <p:spPr>
          <a:xfrm>
            <a:off x="10102788" y="3089429"/>
            <a:ext cx="1954253" cy="646331"/>
          </a:xfrm>
          <a:prstGeom prst="rect">
            <a:avLst/>
          </a:prstGeom>
          <a:noFill/>
        </p:spPr>
        <p:txBody>
          <a:bodyPr wrap="none" rtlCol="0">
            <a:spAutoFit/>
          </a:bodyPr>
          <a:lstStyle/>
          <a:p>
            <a:r>
              <a:rPr lang="en-US" dirty="0"/>
              <a:t>College Going Rate</a:t>
            </a:r>
          </a:p>
          <a:p>
            <a:r>
              <a:rPr lang="en-US" dirty="0"/>
              <a:t>	Heatmap</a:t>
            </a:r>
          </a:p>
        </p:txBody>
      </p:sp>
    </p:spTree>
    <p:extLst>
      <p:ext uri="{BB962C8B-B14F-4D97-AF65-F5344CB8AC3E}">
        <p14:creationId xmlns:p14="http://schemas.microsoft.com/office/powerpoint/2010/main" val="2642100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DB0080-FA9A-C98F-3A46-68423310F83A}"/>
              </a:ext>
            </a:extLst>
          </p:cNvPr>
          <p:cNvSpPr/>
          <p:nvPr/>
        </p:nvSpPr>
        <p:spPr>
          <a:xfrm>
            <a:off x="6165368" y="11954"/>
            <a:ext cx="6026612" cy="4221125"/>
          </a:xfrm>
          <a:prstGeom prst="rect">
            <a:avLst/>
          </a:prstGeom>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C681C32C-7AFC-4BB3-9088-65CBDFC5D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itle 1">
            <a:extLst>
              <a:ext uri="{FF2B5EF4-FFF2-40B4-BE49-F238E27FC236}">
                <a16:creationId xmlns:a16="http://schemas.microsoft.com/office/drawing/2014/main" id="{95B251C9-B196-272B-D6B8-B9DB91BEDB23}"/>
              </a:ext>
            </a:extLst>
          </p:cNvPr>
          <p:cNvSpPr>
            <a:spLocks noGrp="1"/>
          </p:cNvSpPr>
          <p:nvPr>
            <p:ph type="title"/>
          </p:nvPr>
        </p:nvSpPr>
        <p:spPr>
          <a:xfrm>
            <a:off x="917275" y="4583953"/>
            <a:ext cx="4685857" cy="1465973"/>
          </a:xfrm>
        </p:spPr>
        <p:txBody>
          <a:bodyPr vert="horz" lIns="91440" tIns="45720" rIns="91440" bIns="45720" rtlCol="0" anchor="t">
            <a:normAutofit fontScale="90000"/>
          </a:bodyPr>
          <a:lstStyle/>
          <a:p>
            <a:pPr algn="ctr"/>
            <a:r>
              <a:rPr lang="en-US" sz="3100" dirty="0"/>
              <a:t>Bachelor Degree Attainment Per County</a:t>
            </a:r>
            <a:br>
              <a:rPr lang="en-US" sz="3100" dirty="0"/>
            </a:br>
            <a:br>
              <a:rPr lang="en-US" sz="3100" dirty="0"/>
            </a:br>
            <a:endParaRPr lang="en-US" sz="3100" dirty="0"/>
          </a:p>
        </p:txBody>
      </p:sp>
      <p:pic>
        <p:nvPicPr>
          <p:cNvPr id="3" name="Picture 2" descr="A blue and white bar chart&#10;&#10;Description automatically generated">
            <a:extLst>
              <a:ext uri="{FF2B5EF4-FFF2-40B4-BE49-F238E27FC236}">
                <a16:creationId xmlns:a16="http://schemas.microsoft.com/office/drawing/2014/main" id="{91431840-3243-E6B7-B78D-D272ED8C73C9}"/>
              </a:ext>
            </a:extLst>
          </p:cNvPr>
          <p:cNvPicPr>
            <a:picLocks noChangeAspect="1"/>
          </p:cNvPicPr>
          <p:nvPr/>
        </p:nvPicPr>
        <p:blipFill rotWithShape="1">
          <a:blip r:embed="rId2">
            <a:extLst>
              <a:ext uri="{28A0092B-C50C-407E-A947-70E740481C1C}">
                <a14:useLocalDpi xmlns:a14="http://schemas.microsoft.com/office/drawing/2010/main" val="0"/>
              </a:ext>
            </a:extLst>
          </a:blip>
          <a:srcRect t="3289"/>
          <a:stretch/>
        </p:blipFill>
        <p:spPr>
          <a:xfrm>
            <a:off x="20" y="432"/>
            <a:ext cx="12191980" cy="4244759"/>
          </a:xfrm>
          <a:prstGeom prst="rect">
            <a:avLst/>
          </a:prstGeom>
        </p:spPr>
      </p:pic>
      <p:sp>
        <p:nvSpPr>
          <p:cNvPr id="94" name="Text Placeholder 2">
            <a:extLst>
              <a:ext uri="{FF2B5EF4-FFF2-40B4-BE49-F238E27FC236}">
                <a16:creationId xmlns:a16="http://schemas.microsoft.com/office/drawing/2014/main" id="{2FFEE493-0DF0-98AA-32C1-67A365640EF5}"/>
              </a:ext>
            </a:extLst>
          </p:cNvPr>
          <p:cNvSpPr>
            <a:spLocks noGrp="1"/>
          </p:cNvSpPr>
          <p:nvPr>
            <p:ph type="body" idx="1"/>
          </p:nvPr>
        </p:nvSpPr>
        <p:spPr>
          <a:xfrm>
            <a:off x="6096000" y="4583953"/>
            <a:ext cx="5638800" cy="1465973"/>
          </a:xfrm>
        </p:spPr>
        <p:txBody>
          <a:bodyPr vert="horz" lIns="91440" tIns="45720" rIns="91440" bIns="45720" rtlCol="0">
            <a:normAutofit/>
          </a:bodyPr>
          <a:lstStyle/>
          <a:p>
            <a:r>
              <a:rPr lang="en-US" sz="2000" dirty="0"/>
              <a:t>1</a:t>
            </a:r>
            <a:r>
              <a:rPr lang="en-US" sz="2000" baseline="30000" dirty="0"/>
              <a:t>st</a:t>
            </a:r>
            <a:r>
              <a:rPr lang="en-US" sz="2000" dirty="0"/>
              <a:t> – Williamson – 63.70%</a:t>
            </a:r>
          </a:p>
          <a:p>
            <a:r>
              <a:rPr lang="en-US" sz="2000" dirty="0"/>
              <a:t>2</a:t>
            </a:r>
            <a:r>
              <a:rPr lang="en-US" sz="2000" baseline="30000" dirty="0"/>
              <a:t>nd</a:t>
            </a:r>
            <a:r>
              <a:rPr lang="en-US" sz="2000" dirty="0"/>
              <a:t> – Davidson – 45%</a:t>
            </a:r>
          </a:p>
          <a:p>
            <a:r>
              <a:rPr lang="en-US" sz="2000" dirty="0"/>
              <a:t>Personal – Jackson – 12.4%</a:t>
            </a:r>
          </a:p>
        </p:txBody>
      </p:sp>
      <p:sp>
        <p:nvSpPr>
          <p:cNvPr id="125" name="Rectangle 124">
            <a:extLst>
              <a:ext uri="{FF2B5EF4-FFF2-40B4-BE49-F238E27FC236}">
                <a16:creationId xmlns:a16="http://schemas.microsoft.com/office/drawing/2014/main" id="{199C0ED0-69DE-4C31-A5CF-E2A46FD302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8D42B8BD-40AF-488E-8A79-D7256C917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415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number of people&#10;&#10;Description automatically generated with medium confidence">
            <a:extLst>
              <a:ext uri="{FF2B5EF4-FFF2-40B4-BE49-F238E27FC236}">
                <a16:creationId xmlns:a16="http://schemas.microsoft.com/office/drawing/2014/main" id="{9710DFD3-8CE9-EB59-42EA-EF7D6438C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49" y="457200"/>
            <a:ext cx="7429501" cy="5943600"/>
          </a:xfrm>
          <a:prstGeom prst="rect">
            <a:avLst/>
          </a:prstGeom>
        </p:spPr>
      </p:pic>
    </p:spTree>
    <p:extLst>
      <p:ext uri="{BB962C8B-B14F-4D97-AF65-F5344CB8AC3E}">
        <p14:creationId xmlns:p14="http://schemas.microsoft.com/office/powerpoint/2010/main" val="12284859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5136</TotalTime>
  <Words>1049</Words>
  <Application>Microsoft Office PowerPoint</Application>
  <PresentationFormat>Widescreen</PresentationFormat>
  <Paragraphs>70</Paragraphs>
  <Slides>18</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Education Connection Express:  Unleashing Tennessee's Academic Potential</vt:lpstr>
      <vt:lpstr>Motivation </vt:lpstr>
      <vt:lpstr>All Aboard the Learning Express: Next Stop, Discovery!</vt:lpstr>
      <vt:lpstr>The Education Connection Express:  MVP Overview</vt:lpstr>
      <vt:lpstr>First Stop: The Curious Junction of Data Questions</vt:lpstr>
      <vt:lpstr>Issue at Hand:</vt:lpstr>
      <vt:lpstr>PowerPoint Presentation</vt:lpstr>
      <vt:lpstr>Bachelor Degree Attainment Per County  </vt:lpstr>
      <vt:lpstr>PowerPoint Presentation</vt:lpstr>
      <vt:lpstr>Any disparities?</vt:lpstr>
      <vt:lpstr>ReadyGrad and Economically Disadvantaged (As defined by Tennessee Higher Education Committee) </vt:lpstr>
      <vt:lpstr>PowerPoint Presentation</vt:lpstr>
      <vt:lpstr>PowerPoint Presentation</vt:lpstr>
      <vt:lpstr>Looking forward</vt:lpstr>
      <vt:lpstr>Future inspirations</vt:lpstr>
      <vt:lpstr>Data Sources</vt:lpstr>
      <vt:lpstr>Acknowledgments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Education Connection Express: Unleashing Tennessee's Academic Potential</dc:title>
  <dc:creator>Patrick Johnston</dc:creator>
  <cp:lastModifiedBy>Patrick Johnston</cp:lastModifiedBy>
  <cp:revision>28</cp:revision>
  <dcterms:created xsi:type="dcterms:W3CDTF">2023-08-11T02:31:11Z</dcterms:created>
  <dcterms:modified xsi:type="dcterms:W3CDTF">2023-08-16T18:37:06Z</dcterms:modified>
</cp:coreProperties>
</file>